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6"/>
  </p:notesMasterIdLst>
  <p:handoutMasterIdLst>
    <p:handoutMasterId r:id="rId27"/>
  </p:handoutMasterIdLst>
  <p:sldIdLst>
    <p:sldId id="256" r:id="rId5"/>
    <p:sldId id="258" r:id="rId6"/>
    <p:sldId id="342" r:id="rId7"/>
    <p:sldId id="370" r:id="rId8"/>
    <p:sldId id="362" r:id="rId9"/>
    <p:sldId id="371" r:id="rId10"/>
    <p:sldId id="363" r:id="rId11"/>
    <p:sldId id="364" r:id="rId12"/>
    <p:sldId id="365" r:id="rId13"/>
    <p:sldId id="366" r:id="rId14"/>
    <p:sldId id="301" r:id="rId15"/>
    <p:sldId id="299" r:id="rId16"/>
    <p:sldId id="369" r:id="rId17"/>
    <p:sldId id="367" r:id="rId18"/>
    <p:sldId id="351" r:id="rId19"/>
    <p:sldId id="319" r:id="rId20"/>
    <p:sldId id="320" r:id="rId21"/>
    <p:sldId id="321" r:id="rId22"/>
    <p:sldId id="353" r:id="rId23"/>
    <p:sldId id="329" r:id="rId24"/>
    <p:sldId id="354" r:id="rId25"/>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68" autoAdjust="0"/>
    <p:restoredTop sz="96087" autoAdjust="0"/>
  </p:normalViewPr>
  <p:slideViewPr>
    <p:cSldViewPr snapToGrid="0" showGuides="1">
      <p:cViewPr varScale="1">
        <p:scale>
          <a:sx n="68" d="100"/>
          <a:sy n="68" d="100"/>
        </p:scale>
        <p:origin x="58" y="245"/>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09.04.2023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4/9/2023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702">
              <a:defRPr/>
            </a:pPr>
            <a:r>
              <a:rPr lang="ar" dirty="0">
                <a:solidFill>
                  <a:srgbClr val="C00000"/>
                </a:solidFill>
              </a:rPr>
              <a:t>مارينا</a:t>
            </a:r>
            <a:endParaRPr lang="en-GB" dirty="0">
              <a:solidFill>
                <a:srgbClr val="C00000"/>
              </a:solidFill>
            </a:endParaRPr>
          </a:p>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t>15</a:t>
            </a:fld>
            <a:endParaRPr lang="en-US"/>
          </a:p>
        </p:txBody>
      </p:sp>
    </p:spTree>
    <p:extLst>
      <p:ext uri="{BB962C8B-B14F-4D97-AF65-F5344CB8AC3E}">
        <p14:creationId xmlns:p14="http://schemas.microsoft.com/office/powerpoint/2010/main" val="32994316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365763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58569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89867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397389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68417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441034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n-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0071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400" b="1" kern="1200" dirty="0">
                <a:solidFill>
                  <a:schemeClr val="tx1">
                    <a:lumMod val="50000"/>
                    <a:lumOff val="50000"/>
                  </a:schemeClr>
                </a:solidFill>
                <a:latin typeface="+mj-lt"/>
                <a:ea typeface="+mj-ea"/>
                <a:cs typeface="+mj-cs"/>
              </a:defRPr>
            </a:lvl1pPr>
          </a:lstStyle>
          <a:p>
            <a:r>
              <a:rPr lang="fr-FR" dirty="0"/>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56300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5881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136150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72727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fr-FR"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E.1.2 – PARTICULATE MATTER (PM10) CONCENTRATION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7001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ar"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E.1.2 - تركيز المواد الجسيمية (PM10)</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5 </a:t>
            </a:r>
            <a:br>
              <a:rPr lang="it-IT" sz="1200" dirty="0"/>
            </a:br>
            <a:r>
              <a:rPr lang="ar" sz="1200" dirty="0"/>
              <a:t>معايير تقييم SCTOOL - مقياس </a:t>
            </a:r>
            <a:endParaRPr lang="it-IT" dirty="0"/>
          </a:p>
        </p:txBody>
      </p:sp>
      <p:pic>
        <p:nvPicPr>
          <p:cNvPr id="10" name="Imatge 14"/>
          <p:cNvPicPr/>
          <p:nvPr userDrawn="1"/>
        </p:nvPicPr>
        <p:blipFill>
          <a:blip r:embed="rId17"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ar" dirty="0"/>
              <a:t>#</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6" r:id="rId4"/>
    <p:sldLayoutId id="2147483688" r:id="rId5"/>
    <p:sldLayoutId id="2147483694" r:id="rId6"/>
    <p:sldLayoutId id="2147483706" r:id="rId7"/>
    <p:sldLayoutId id="2147483707" r:id="rId8"/>
    <p:sldLayoutId id="2147483708" r:id="rId9"/>
    <p:sldLayoutId id="2147483716" r:id="rId10"/>
    <p:sldLayoutId id="2147483729" r:id="rId11"/>
    <p:sldLayoutId id="2147483730" r:id="rId12"/>
    <p:sldLayoutId id="2147483731" r:id="rId13"/>
    <p:sldLayoutId id="2147483735" r:id="rId14"/>
    <p:sldLayoutId id="2147483736" r:id="rId15"/>
  </p:sldLayoutIdLst>
  <p:hf hdr="0" ftr="0"/>
  <p:txStyles>
    <p:titleStyle>
      <a:lvl1pPr algn="ctr" defTabSz="914400" rtl="0" eaLnBrk="1" latinLnBrk="0" hangingPunct="1">
        <a:spcBef>
          <a:spcPct val="0"/>
        </a:spcBef>
        <a:buNone/>
        <a:defRPr sz="24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30517" y="3275195"/>
            <a:ext cx="6516598" cy="2520280"/>
          </a:xfrm>
          <a:prstGeom prst="rect">
            <a:avLst/>
          </a:prstGeom>
        </p:spPr>
        <p:txBody>
          <a:bodyPr/>
          <a:lstStyle/>
          <a:p>
            <a:pPr marL="0" indent="0">
              <a:buNone/>
            </a:pPr>
            <a:r>
              <a:rPr lang="ar" sz="3600" dirty="0">
                <a:solidFill>
                  <a:srgbClr val="0070C0"/>
                </a:solidFill>
              </a:rPr>
              <a:t>وحدة التدريب 5</a:t>
            </a:r>
            <a:endParaRPr lang="en-US" sz="3600" dirty="0">
              <a:solidFill>
                <a:srgbClr val="0070C0"/>
              </a:solidFill>
            </a:endParaRPr>
          </a:p>
          <a:p>
            <a:pPr marL="0" indent="0">
              <a:buNone/>
            </a:pPr>
            <a:r>
              <a:rPr lang="ar" dirty="0"/>
              <a:t>حساب التقييم</a:t>
            </a:r>
          </a:p>
          <a:p>
            <a:pPr marL="0" indent="0">
              <a:buNone/>
            </a:pPr>
            <a:r>
              <a:rPr lang="ar-JO" dirty="0"/>
              <a:t>لم</a:t>
            </a:r>
            <a:r>
              <a:rPr lang="ar" dirty="0"/>
              <a:t>عايير</a:t>
            </a:r>
          </a:p>
          <a:p>
            <a:pPr marL="0" indent="0">
              <a:buNone/>
            </a:pPr>
            <a:r>
              <a:rPr lang="ar-JO"/>
              <a:t>أداة المدينة المستدامة – معيار المدينة</a:t>
            </a:r>
            <a:endParaRPr lang="ar" dirty="0"/>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9849"/>
            <a:ext cx="2133600" cy="288151"/>
          </a:xfrm>
        </p:spPr>
        <p:txBody>
          <a:bodyPr/>
          <a:lstStyle/>
          <a:p>
            <a:fld id="{243FB592-B9A9-49AA-A86F-4031F7B97808}" type="slidenum">
              <a:rPr lang="en-US" smtClean="0">
                <a:solidFill>
                  <a:schemeClr val="bg1"/>
                </a:solidFill>
              </a:rPr>
              <a:t>10</a:t>
            </a:fld>
            <a:endParaRPr lang="en-US" dirty="0">
              <a:solidFill>
                <a:schemeClr val="bg1"/>
              </a:solidFill>
            </a:endParaRPr>
          </a:p>
        </p:txBody>
      </p:sp>
      <p:sp>
        <p:nvSpPr>
          <p:cNvPr id="8" name="Title 3"/>
          <p:cNvSpPr txBox="1">
            <a:spLocks/>
          </p:cNvSpPr>
          <p:nvPr/>
        </p:nvSpPr>
        <p:spPr>
          <a:xfrm>
            <a:off x="0" y="-21265"/>
            <a:ext cx="9144000" cy="73183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el-GR" sz="2400"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674533" y="866084"/>
            <a:ext cx="2952044" cy="49955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JO" sz="2400" b="1" u="sng" dirty="0">
                <a:latin typeface="Calibri" panose="020F0502020204030204" pitchFamily="34" charset="0"/>
                <a:cs typeface="Calibri" panose="020F0502020204030204" pitchFamily="34" charset="0"/>
              </a:rPr>
              <a:t>نبذة</a:t>
            </a:r>
            <a:endParaRPr lang="it-IT" sz="1000" dirty="0"/>
          </a:p>
        </p:txBody>
      </p:sp>
      <p:sp>
        <p:nvSpPr>
          <p:cNvPr id="28" name="Rectangle 27"/>
          <p:cNvSpPr/>
          <p:nvPr/>
        </p:nvSpPr>
        <p:spPr>
          <a:xfrm>
            <a:off x="5510604" y="5294148"/>
            <a:ext cx="3707824" cy="553998"/>
          </a:xfrm>
          <a:prstGeom prst="rect">
            <a:avLst/>
          </a:prstGeom>
          <a:noFill/>
        </p:spPr>
        <p:txBody>
          <a:bodyPr wrap="square">
            <a:spAutoFit/>
          </a:bodyPr>
          <a:lstStyle/>
          <a:p>
            <a:pPr algn="r" rtl="1"/>
            <a:r>
              <a:rPr lang="ar" sz="1000" dirty="0"/>
              <a:t>المصدر: https: // environment.ec.europa.eu/topics/air/air-quality_en#law</a:t>
            </a:r>
          </a:p>
          <a:p>
            <a:pPr algn="r" rtl="1"/>
            <a:endParaRPr lang="en-US" sz="1000" dirty="0"/>
          </a:p>
        </p:txBody>
      </p:sp>
      <p:sp>
        <p:nvSpPr>
          <p:cNvPr id="4" name="Rectangle 3"/>
          <p:cNvSpPr/>
          <p:nvPr/>
        </p:nvSpPr>
        <p:spPr>
          <a:xfrm>
            <a:off x="259863" y="1530380"/>
            <a:ext cx="4572000" cy="369332"/>
          </a:xfrm>
          <a:prstGeom prst="rect">
            <a:avLst/>
          </a:prstGeom>
        </p:spPr>
        <p:txBody>
          <a:bodyPr>
            <a:spAutoFit/>
          </a:bodyPr>
          <a:lstStyle/>
          <a:p>
            <a:r>
              <a:rPr lang="ar" b="1" dirty="0"/>
              <a:t>معايير جودة الهواء في الاتحاد الأوروبي</a:t>
            </a:r>
          </a:p>
        </p:txBody>
      </p:sp>
      <p:sp>
        <p:nvSpPr>
          <p:cNvPr id="15" name="Rectangle 14"/>
          <p:cNvSpPr/>
          <p:nvPr/>
        </p:nvSpPr>
        <p:spPr>
          <a:xfrm>
            <a:off x="259863" y="4938360"/>
            <a:ext cx="4572000" cy="553998"/>
          </a:xfrm>
          <a:prstGeom prst="rect">
            <a:avLst/>
          </a:prstGeom>
        </p:spPr>
        <p:txBody>
          <a:bodyPr>
            <a:spAutoFit/>
          </a:bodyPr>
          <a:lstStyle/>
          <a:p>
            <a:pPr algn="r" rtl="1"/>
            <a:r>
              <a:rPr lang="ar" sz="1000" dirty="0"/>
              <a:t>المصدر: https : // environment.ec.europa.eu/topics/air/air-quality/eu-air-quality-standards_en</a:t>
            </a:r>
          </a:p>
          <a:p>
            <a:endParaRPr lang="el-GR" sz="1000" dirty="0"/>
          </a:p>
        </p:txBody>
      </p:sp>
      <p:sp>
        <p:nvSpPr>
          <p:cNvPr id="20" name="Rectangle 19"/>
          <p:cNvSpPr/>
          <p:nvPr/>
        </p:nvSpPr>
        <p:spPr>
          <a:xfrm>
            <a:off x="5510605" y="1530380"/>
            <a:ext cx="1619354" cy="369332"/>
          </a:xfrm>
          <a:prstGeom prst="rect">
            <a:avLst/>
          </a:prstGeom>
        </p:spPr>
        <p:txBody>
          <a:bodyPr wrap="none">
            <a:spAutoFit/>
          </a:bodyPr>
          <a:lstStyle/>
          <a:p>
            <a:r>
              <a:rPr lang="ar" b="1" dirty="0">
                <a:solidFill>
                  <a:srgbClr val="404040"/>
                </a:solidFill>
              </a:rPr>
              <a:t>الهواء - </a:t>
            </a:r>
            <a:r>
              <a:rPr lang="ar-JO" b="1" dirty="0">
                <a:solidFill>
                  <a:srgbClr val="404040"/>
                </a:solidFill>
              </a:rPr>
              <a:t>التشريعات</a:t>
            </a:r>
            <a:endParaRPr lang="en-US" b="1" dirty="0">
              <a:solidFill>
                <a:srgbClr val="404040"/>
              </a:solidFill>
              <a:effectLst/>
            </a:endParaRPr>
          </a:p>
        </p:txBody>
      </p:sp>
      <p:pic>
        <p:nvPicPr>
          <p:cNvPr id="13" name="Picture 12">
            <a:extLst>
              <a:ext uri="{FF2B5EF4-FFF2-40B4-BE49-F238E27FC236}">
                <a16:creationId xmlns:a16="http://schemas.microsoft.com/office/drawing/2014/main" id="{4575FFF0-02DA-4BF2-A233-92197990D054}"/>
              </a:ext>
            </a:extLst>
          </p:cNvPr>
          <p:cNvPicPr/>
          <p:nvPr/>
        </p:nvPicPr>
        <p:blipFill rotWithShape="1">
          <a:blip r:embed="rId2">
            <a:extLst>
              <a:ext uri="{28A0092B-C50C-407E-A947-70E740481C1C}">
                <a14:useLocalDpi xmlns:a14="http://schemas.microsoft.com/office/drawing/2010/main" val="0"/>
              </a:ext>
            </a:extLst>
          </a:blip>
          <a:srcRect l="18850" t="8521" r="13826" b="61953"/>
          <a:stretch/>
        </p:blipFill>
        <p:spPr bwMode="auto">
          <a:xfrm>
            <a:off x="-1" y="2093471"/>
            <a:ext cx="4831863" cy="2625285"/>
          </a:xfrm>
          <a:prstGeom prst="rect">
            <a:avLst/>
          </a:prstGeom>
          <a:noFill/>
          <a:ln>
            <a:noFill/>
          </a:ln>
          <a:extLst>
            <a:ext uri="{53640926-AAD7-44D8-BBD7-CCE9431645EC}">
              <a14:shadowObscured xmlns:a14="http://schemas.microsoft.com/office/drawing/2010/main"/>
            </a:ext>
          </a:extLst>
        </p:spPr>
      </p:pic>
      <p:pic>
        <p:nvPicPr>
          <p:cNvPr id="14" name="Picture 13">
            <a:extLst>
              <a:ext uri="{FF2B5EF4-FFF2-40B4-BE49-F238E27FC236}">
                <a16:creationId xmlns:a16="http://schemas.microsoft.com/office/drawing/2014/main" id="{11BE20B0-2DAE-4476-9628-D3936F09DC1E}"/>
              </a:ext>
            </a:extLst>
          </p:cNvPr>
          <p:cNvPicPr/>
          <p:nvPr/>
        </p:nvPicPr>
        <p:blipFill rotWithShape="1">
          <a:blip r:embed="rId2">
            <a:extLst>
              <a:ext uri="{28A0092B-C50C-407E-A947-70E740481C1C}">
                <a14:useLocalDpi xmlns:a14="http://schemas.microsoft.com/office/drawing/2010/main" val="0"/>
              </a:ext>
            </a:extLst>
          </a:blip>
          <a:srcRect l="30517" t="40127" r="11125" b="17772"/>
          <a:stretch/>
        </p:blipFill>
        <p:spPr bwMode="auto">
          <a:xfrm>
            <a:off x="5396409" y="1810385"/>
            <a:ext cx="3467100" cy="3237230"/>
          </a:xfrm>
          <a:prstGeom prst="rect">
            <a:avLst/>
          </a:prstGeom>
          <a:noFill/>
          <a:ln>
            <a:noFill/>
          </a:ln>
          <a:extLst>
            <a:ext uri="{53640926-AAD7-44D8-BBD7-CCE9431645EC}">
              <a14:shadowObscured xmlns:a14="http://schemas.microsoft.com/office/drawing/2010/main"/>
            </a:ext>
          </a:extLst>
        </p:spPr>
      </p:pic>
      <p:sp>
        <p:nvSpPr>
          <p:cNvPr id="16" name="Rectangle 15">
            <a:extLst>
              <a:ext uri="{FF2B5EF4-FFF2-40B4-BE49-F238E27FC236}">
                <a16:creationId xmlns:a16="http://schemas.microsoft.com/office/drawing/2014/main" id="{C875ED05-65E1-4112-95AF-97F0E0652136}"/>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6297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516489" y="778843"/>
            <a:ext cx="2760133" cy="607129"/>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مؤشر</a:t>
            </a:r>
            <a:r>
              <a:rPr lang="ar" sz="2400" b="1" dirty="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rtl="1">
              <a:buNone/>
            </a:pPr>
            <a:endParaRPr lang="en-US" sz="2400" b="1" i="1" dirty="0">
              <a:latin typeface="Calibri" panose="020F0502020204030204" pitchFamily="34" charset="0"/>
              <a:cs typeface="Calibri" panose="020F0502020204030204" pitchFamily="34" charset="0"/>
            </a:endParaRPr>
          </a:p>
          <a:p>
            <a:pPr marL="0" indent="0" algn="ctr" rtl="1">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11</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2800" b="1" u="sng" dirty="0">
              <a:solidFill>
                <a:srgbClr val="1A965E"/>
              </a:solidFill>
            </a:endParaRPr>
          </a:p>
        </p:txBody>
      </p:sp>
      <p:graphicFrame>
        <p:nvGraphicFramePr>
          <p:cNvPr id="7" name="Tabella 9">
            <a:extLst>
              <a:ext uri="{FF2B5EF4-FFF2-40B4-BE49-F238E27FC236}">
                <a16:creationId xmlns:a16="http://schemas.microsoft.com/office/drawing/2014/main" id="{AF139C50-C0A6-40A8-878C-C5AEA4EA0C74}"/>
              </a:ext>
            </a:extLst>
          </p:cNvPr>
          <p:cNvGraphicFramePr>
            <a:graphicFrameLocks noGrp="1"/>
          </p:cNvGraphicFramePr>
          <p:nvPr>
            <p:extLst>
              <p:ext uri="{D42A27DB-BD31-4B8C-83A1-F6EECF244321}">
                <p14:modId xmlns:p14="http://schemas.microsoft.com/office/powerpoint/2010/main" val="4150414840"/>
              </p:ext>
            </p:extLst>
          </p:nvPr>
        </p:nvGraphicFramePr>
        <p:xfrm>
          <a:off x="457200" y="1970156"/>
          <a:ext cx="8229600" cy="1630840"/>
        </p:xfrm>
        <a:graphic>
          <a:graphicData uri="http://schemas.openxmlformats.org/drawingml/2006/table">
            <a:tbl>
              <a:tblPr firstRow="1" bandRow="1">
                <a:tableStyleId>{F5AB1C69-6EDB-4FF4-983F-18BD219EF322}</a:tableStyleId>
              </a:tblPr>
              <a:tblGrid>
                <a:gridCol w="3076113">
                  <a:extLst>
                    <a:ext uri="{9D8B030D-6E8A-4147-A177-3AD203B41FA5}">
                      <a16:colId xmlns:a16="http://schemas.microsoft.com/office/drawing/2014/main" val="338152859"/>
                    </a:ext>
                  </a:extLst>
                </a:gridCol>
                <a:gridCol w="2221311">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pPr algn="r" rtl="1"/>
                      <a:r>
                        <a:rPr lang="ar" noProof="0" dirty="0"/>
                        <a:t>مؤشر</a:t>
                      </a:r>
                    </a:p>
                  </a:txBody>
                  <a:tcPr/>
                </a:tc>
                <a:tc>
                  <a:txBody>
                    <a:bodyPr/>
                    <a:lstStyle/>
                    <a:p>
                      <a:pPr algn="r" rtl="1"/>
                      <a:r>
                        <a:rPr lang="ar" dirty="0"/>
                        <a:t>وحدة</a:t>
                      </a:r>
                    </a:p>
                  </a:txBody>
                  <a:tcPr/>
                </a:tc>
                <a:tc>
                  <a:txBody>
                    <a:bodyPr/>
                    <a:lstStyle/>
                    <a:p>
                      <a:pPr algn="r" rtl="1"/>
                      <a:r>
                        <a:rPr lang="ar" dirty="0"/>
                        <a:t>مصدر البيانات</a:t>
                      </a:r>
                    </a:p>
                  </a:txBody>
                  <a:tcPr/>
                </a:tc>
                <a:extLst>
                  <a:ext uri="{0D108BD9-81ED-4DB2-BD59-A6C34878D82A}">
                    <a16:rowId xmlns:a16="http://schemas.microsoft.com/office/drawing/2014/main" val="3467756336"/>
                  </a:ext>
                </a:extLst>
              </a:tr>
              <a:tr h="1260000">
                <a:tc>
                  <a:txBody>
                    <a:bodyPr/>
                    <a:lstStyle/>
                    <a:p>
                      <a:pPr algn="r" rtl="1"/>
                      <a:r>
                        <a:rPr lang="ar" sz="1800" dirty="0"/>
                        <a:t>المتوسط السنوي لتركيز الجسيمات الدقيقة (PM10)</a:t>
                      </a:r>
                      <a:endParaRPr lang="en-US" sz="1800" dirty="0"/>
                    </a:p>
                  </a:txBody>
                  <a:tcPr anchor="ctr"/>
                </a:tc>
                <a:tc>
                  <a:txBody>
                    <a:bodyPr/>
                    <a:lstStyle/>
                    <a:p>
                      <a:pPr algn="ctr" rtl="1"/>
                      <a:r>
                        <a:rPr lang="ar" sz="1800" kern="1200" dirty="0">
                          <a:effectLst/>
                        </a:rPr>
                        <a:t>ميكروغرام / م </a:t>
                      </a:r>
                      <a:r>
                        <a:rPr lang="ar" sz="1800" kern="1200" baseline="30000" dirty="0">
                          <a:effectLst/>
                        </a:rPr>
                        <a:t>3</a:t>
                      </a:r>
                      <a:endParaRPr lang="it-IT" sz="1800" kern="1200" baseline="300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pPr algn="ctr" rtl="1"/>
                      <a:r>
                        <a:rPr lang="ar" dirty="0"/>
                        <a:t>قياسات</a:t>
                      </a:r>
                      <a:endParaRPr lang="it-IT" dirty="0"/>
                    </a:p>
                  </a:txBody>
                  <a:tcPr anchor="ctr"/>
                </a:tc>
                <a:extLst>
                  <a:ext uri="{0D108BD9-81ED-4DB2-BD59-A6C34878D82A}">
                    <a16:rowId xmlns:a16="http://schemas.microsoft.com/office/drawing/2014/main" val="2222151201"/>
                  </a:ext>
                </a:extLst>
              </a:tr>
            </a:tbl>
          </a:graphicData>
        </a:graphic>
      </p:graphicFrame>
      <p:sp>
        <p:nvSpPr>
          <p:cNvPr id="9" name="Rectangle 8">
            <a:extLst>
              <a:ext uri="{FF2B5EF4-FFF2-40B4-BE49-F238E27FC236}">
                <a16:creationId xmlns:a16="http://schemas.microsoft.com/office/drawing/2014/main" id="{3210547D-3259-45E6-A951-079D982BAA2E}"/>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C11DAA1-1224-4D2C-9481-DB09255CB271}"/>
              </a:ext>
            </a:extLst>
          </p:cNvPr>
          <p:cNvSpPr/>
          <p:nvPr/>
        </p:nvSpPr>
        <p:spPr>
          <a:xfrm>
            <a:off x="2353733" y="62596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8858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87932" y="6585592"/>
            <a:ext cx="2133600" cy="272408"/>
          </a:xfrm>
        </p:spPr>
        <p:txBody>
          <a:bodyPr/>
          <a:lstStyle/>
          <a:p>
            <a:fld id="{243FB592-B9A9-49AA-A86F-4031F7B97808}" type="slidenum">
              <a:rPr lang="en-US" smtClean="0">
                <a:solidFill>
                  <a:schemeClr val="bg1"/>
                </a:solidFill>
              </a:rPr>
              <a:t>12</a:t>
            </a:fld>
            <a:endParaRPr lang="en-US" dirty="0">
              <a:solidFill>
                <a:schemeClr val="bg1"/>
              </a:solidFill>
            </a:endParaRPr>
          </a:p>
        </p:txBody>
      </p:sp>
      <p:pic>
        <p:nvPicPr>
          <p:cNvPr id="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itolo 1">
            <a:extLst>
              <a:ext uri="{FF2B5EF4-FFF2-40B4-BE49-F238E27FC236}">
                <a16:creationId xmlns:a16="http://schemas.microsoft.com/office/drawing/2014/main" id="{16A089E5-01BB-4338-9765-31AF63FC0C37}"/>
              </a:ext>
            </a:extLst>
          </p:cNvPr>
          <p:cNvSpPr>
            <a:spLocks noGrp="1"/>
          </p:cNvSpPr>
          <p:nvPr>
            <p:ph type="title"/>
          </p:nvPr>
        </p:nvSpPr>
        <p:spPr>
          <a:xfrm>
            <a:off x="0" y="-10633"/>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2400" b="1" u="sng" dirty="0">
              <a:solidFill>
                <a:srgbClr val="1A965E"/>
              </a:solidFill>
            </a:endParaRPr>
          </a:p>
        </p:txBody>
      </p:sp>
      <p:sp>
        <p:nvSpPr>
          <p:cNvPr id="31" name="Segnaposto contenuto 2">
            <a:extLst>
              <a:ext uri="{FF2B5EF4-FFF2-40B4-BE49-F238E27FC236}">
                <a16:creationId xmlns:a16="http://schemas.microsoft.com/office/drawing/2014/main" id="{D5895802-6A43-49C0-8782-40B7CDA1B571}"/>
              </a:ext>
            </a:extLst>
          </p:cNvPr>
          <p:cNvSpPr>
            <a:spLocks noGrp="1"/>
          </p:cNvSpPr>
          <p:nvPr>
            <p:ph idx="4294967295"/>
          </p:nvPr>
        </p:nvSpPr>
        <p:spPr>
          <a:xfrm>
            <a:off x="448322" y="982912"/>
            <a:ext cx="8500274" cy="4525963"/>
          </a:xfrm>
          <a:prstGeom prst="rect">
            <a:avLst/>
          </a:prstGeom>
        </p:spPr>
        <p:txBody>
          <a:bodyPr>
            <a:normAutofit/>
          </a:bodyPr>
          <a:lstStyle/>
          <a:p>
            <a:pPr marL="0" indent="0" algn="ctr" rtl="1">
              <a:buNone/>
            </a:pPr>
            <a:r>
              <a:rPr lang="ar-JO" sz="2400" b="1" u="sng" dirty="0">
                <a:latin typeface="Calibri" panose="020F0502020204030204" pitchFamily="34" charset="0"/>
                <a:cs typeface="Calibri" panose="020F0502020204030204" pitchFamily="34" charset="0"/>
              </a:rPr>
              <a:t>الهدف</a:t>
            </a:r>
            <a:endParaRPr lang="ar" sz="2400" b="1" u="sng" dirty="0">
              <a:latin typeface="Calibri" panose="020F0502020204030204" pitchFamily="34" charset="0"/>
              <a:cs typeface="Calibri" panose="020F0502020204030204" pitchFamily="34" charset="0"/>
            </a:endParaRPr>
          </a:p>
          <a:p>
            <a:pPr marL="0" indent="0" algn="r" rtl="1">
              <a:lnSpc>
                <a:spcPct val="80000"/>
              </a:lnSpc>
              <a:buNone/>
            </a:pPr>
            <a:endParaRPr lang="en-US" sz="2000" dirty="0"/>
          </a:p>
          <a:p>
            <a:pPr marL="0" indent="0" algn="r" rtl="1">
              <a:lnSpc>
                <a:spcPct val="80000"/>
              </a:lnSpc>
              <a:buNone/>
            </a:pPr>
            <a:r>
              <a:rPr lang="ar" sz="2400" dirty="0"/>
              <a:t>قم بتقييم جودة الهواء المحيط على المدى الطويل فيما يتعلق بالجسيمات التي تقل عن 10 </a:t>
            </a:r>
            <a:r>
              <a:rPr lang="ar" sz="2400" dirty="0" err="1"/>
              <a:t>ميكرون </a:t>
            </a:r>
            <a:r>
              <a:rPr lang="ar" sz="2400" dirty="0"/>
              <a:t>(PM10) في المدينة</a:t>
            </a:r>
            <a:endParaRPr lang="it-IT" sz="2400" dirty="0"/>
          </a:p>
        </p:txBody>
      </p:sp>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6260" y="4263211"/>
            <a:ext cx="2122715" cy="11887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2415" y="4153432"/>
            <a:ext cx="1872000" cy="11887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a:extLst>
              <a:ext uri="{FF2B5EF4-FFF2-40B4-BE49-F238E27FC236}">
                <a16:creationId xmlns:a16="http://schemas.microsoft.com/office/drawing/2014/main" id="{B88A6416-6BD5-4E4D-8EB9-F033861485A9}"/>
              </a:ext>
            </a:extLst>
          </p:cNvPr>
          <p:cNvPicPr/>
          <p:nvPr/>
        </p:nvPicPr>
        <p:blipFill rotWithShape="1">
          <a:blip r:embed="rId6">
            <a:extLst>
              <a:ext uri="{28A0092B-C50C-407E-A947-70E740481C1C}">
                <a14:useLocalDpi xmlns:a14="http://schemas.microsoft.com/office/drawing/2010/main" val="0"/>
              </a:ext>
            </a:extLst>
          </a:blip>
          <a:srcRect l="28465" t="16049" r="12939" b="52546"/>
          <a:stretch/>
        </p:blipFill>
        <p:spPr bwMode="auto">
          <a:xfrm>
            <a:off x="2724415" y="2673247"/>
            <a:ext cx="4157102" cy="2960370"/>
          </a:xfrm>
          <a:prstGeom prst="rect">
            <a:avLst/>
          </a:prstGeom>
          <a:noFill/>
          <a:ln>
            <a:noFill/>
          </a:ln>
          <a:extLst>
            <a:ext uri="{53640926-AAD7-44D8-BBD7-CCE9431645EC}">
              <a14:shadowObscured xmlns:a14="http://schemas.microsoft.com/office/drawing/2010/main"/>
            </a:ext>
          </a:extLst>
        </p:spPr>
      </p:pic>
      <p:sp>
        <p:nvSpPr>
          <p:cNvPr id="12" name="Rectangle 11">
            <a:extLst>
              <a:ext uri="{FF2B5EF4-FFF2-40B4-BE49-F238E27FC236}">
                <a16:creationId xmlns:a16="http://schemas.microsoft.com/office/drawing/2014/main" id="{1B66A9C6-DC99-4BEF-85C9-E827AFDEE299}"/>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3540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13</a:t>
            </a:fld>
            <a:endParaRPr lang="en-US">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2800" b="1" u="sng" dirty="0">
              <a:solidFill>
                <a:srgbClr val="1A965E"/>
              </a:solidFill>
            </a:endParaRPr>
          </a:p>
        </p:txBody>
      </p:sp>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268224" y="2414714"/>
            <a:ext cx="8643166" cy="2512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300"/>
              </a:spcBef>
              <a:buNone/>
            </a:pPr>
            <a:r>
              <a:rPr lang="ar" dirty="0"/>
              <a:t>كل محطة مراقبة لنقل التمثيل المحلي للقيم المقاسة (مثل المطار ، وسط المدينة ، المنطقة الصناعية).</a:t>
            </a:r>
            <a:endParaRPr lang="en-US" dirty="0"/>
          </a:p>
          <a:p>
            <a:pPr marL="0" indent="0" algn="r" rtl="1">
              <a:spcBef>
                <a:spcPts val="300"/>
              </a:spcBef>
              <a:buNone/>
            </a:pPr>
            <a:endParaRPr lang="en-US" dirty="0"/>
          </a:p>
          <a:p>
            <a:pPr marL="0" indent="0" algn="r" rtl="1">
              <a:spcBef>
                <a:spcPts val="300"/>
              </a:spcBef>
              <a:buNone/>
            </a:pPr>
            <a:r>
              <a:rPr lang="ar" dirty="0"/>
              <a:t>من الناحية المثالية ، يجب استخدام مواقع محطات متعددة لتحديد المتوسط المكاني للمدينة.</a:t>
            </a:r>
            <a:endParaRPr lang="en-US" dirty="0"/>
          </a:p>
        </p:txBody>
      </p:sp>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1896052" y="874238"/>
            <a:ext cx="5387509" cy="60883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sz="2400" b="1" u="sng" dirty="0">
                <a:latin typeface="Calibri" panose="020F0502020204030204" pitchFamily="34" charset="0"/>
                <a:cs typeface="Calibri" panose="020F0502020204030204" pitchFamily="34" charset="0"/>
              </a:rPr>
              <a:t>الحدود والنطاق</a:t>
            </a:r>
            <a:endParaRPr lang="en-US" sz="2400" dirty="0"/>
          </a:p>
        </p:txBody>
      </p:sp>
      <p:sp>
        <p:nvSpPr>
          <p:cNvPr id="13" name="Rectangle 12"/>
          <p:cNvSpPr/>
          <p:nvPr/>
        </p:nvSpPr>
        <p:spPr>
          <a:xfrm>
            <a:off x="5023556" y="1636924"/>
            <a:ext cx="3944760" cy="461665"/>
          </a:xfrm>
          <a:prstGeom prst="rect">
            <a:avLst/>
          </a:prstGeom>
        </p:spPr>
        <p:txBody>
          <a:bodyPr wrap="square">
            <a:spAutoFit/>
          </a:bodyPr>
          <a:lstStyle/>
          <a:p>
            <a:pPr algn="ctr" rtl="1"/>
            <a:r>
              <a:rPr lang="ar" sz="2400" dirty="0"/>
              <a:t>حدود التقييم المدينة بأكملها.</a:t>
            </a:r>
            <a:endParaRPr lang="el-GR" sz="2400" dirty="0"/>
          </a:p>
        </p:txBody>
      </p:sp>
      <p:sp>
        <p:nvSpPr>
          <p:cNvPr id="9" name="Rectangle 8">
            <a:extLst>
              <a:ext uri="{FF2B5EF4-FFF2-40B4-BE49-F238E27FC236}">
                <a16:creationId xmlns:a16="http://schemas.microsoft.com/office/drawing/2014/main" id="{B3EF1D85-7CCA-4638-A285-6DCD6815F953}"/>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0690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t>14</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777025" cy="35980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b="1" dirty="0"/>
              <a:t>خطوات الحساب كالتالي :</a:t>
            </a:r>
            <a:r>
              <a:rPr lang="ar" dirty="0"/>
              <a:t> </a:t>
            </a:r>
            <a:endParaRPr lang="it-IT" dirty="0"/>
          </a:p>
          <a:p>
            <a:pPr marL="457200" lvl="0" indent="-457200" algn="r" rtl="1">
              <a:buFont typeface="+mj-lt"/>
              <a:buAutoNum type="arabicPeriod"/>
            </a:pPr>
            <a:r>
              <a:rPr lang="ar" dirty="0"/>
              <a:t>اجمع </a:t>
            </a:r>
            <a:r>
              <a:rPr lang="ar" b="1" dirty="0"/>
              <a:t>قياسات تركيز PM10 </a:t>
            </a:r>
            <a:r>
              <a:rPr lang="ar" dirty="0"/>
              <a:t>لمدة عام واحد ، من كل محطة مراقبة مثبتة في المدينة</a:t>
            </a:r>
          </a:p>
          <a:p>
            <a:pPr marL="457200" indent="-457200" algn="r" rtl="1">
              <a:buFont typeface="+mj-lt"/>
              <a:buAutoNum type="arabicPeriod"/>
            </a:pPr>
            <a:r>
              <a:rPr lang="ar" dirty="0"/>
              <a:t>احسب المتوسط السنوي </a:t>
            </a:r>
            <a:r>
              <a:rPr lang="ar" b="1" dirty="0"/>
              <a:t>لتركيز PM10 </a:t>
            </a:r>
            <a:r>
              <a:rPr lang="ar" dirty="0"/>
              <a:t>لكل محطة مراقبة متاحة ، [ ميكروغرام / م </a:t>
            </a:r>
            <a:r>
              <a:rPr lang="ar" baseline="30000" dirty="0"/>
              <a:t>3 </a:t>
            </a:r>
            <a:r>
              <a:rPr lang="ar" dirty="0"/>
              <a:t>]</a:t>
            </a:r>
            <a:endParaRPr lang="el-GR" dirty="0"/>
          </a:p>
          <a:p>
            <a:pPr marL="457200" indent="-457200" algn="r" rtl="1">
              <a:buFont typeface="+mj-lt"/>
              <a:buAutoNum type="arabicPeriod"/>
            </a:pPr>
            <a:r>
              <a:rPr lang="ar" dirty="0"/>
              <a:t>احسب </a:t>
            </a:r>
            <a:r>
              <a:rPr lang="ar" b="1" dirty="0"/>
              <a:t>مجموع متوسط تركيز PM10 السنوي </a:t>
            </a:r>
            <a:r>
              <a:rPr lang="ar" dirty="0"/>
              <a:t>لجميع محطات المراقبة المتاحة ، [ ميكروغرام / م </a:t>
            </a:r>
            <a:r>
              <a:rPr lang="ar" baseline="30000" dirty="0"/>
              <a:t>3 </a:t>
            </a:r>
            <a:r>
              <a:rPr lang="ar" dirty="0"/>
              <a:t>]</a:t>
            </a:r>
            <a:endParaRPr lang="el-GR" dirty="0"/>
          </a:p>
          <a:p>
            <a:pPr marL="457200" indent="-457200" algn="r" rtl="1">
              <a:buFont typeface="+mj-lt"/>
              <a:buAutoNum type="arabicPeriod"/>
            </a:pPr>
            <a:r>
              <a:rPr lang="ar" dirty="0"/>
              <a:t>احسب قيمة المؤشر كمجموع </a:t>
            </a:r>
            <a:r>
              <a:rPr lang="ar" b="1" dirty="0"/>
              <a:t>تركيز PM10 السنوي </a:t>
            </a:r>
            <a:r>
              <a:rPr lang="ar" dirty="0"/>
              <a:t>مقسومًا على عدد </a:t>
            </a:r>
            <a:r>
              <a:rPr lang="ar" b="1" dirty="0"/>
              <a:t>محطات المراقبة ، [ </a:t>
            </a:r>
            <a:r>
              <a:rPr lang="ar" dirty="0"/>
              <a:t>ميكروغرام / م </a:t>
            </a:r>
            <a:r>
              <a:rPr lang="ar" baseline="30000" dirty="0"/>
              <a:t>3 </a:t>
            </a:r>
            <a:r>
              <a:rPr lang="ar" dirty="0"/>
              <a:t>]</a:t>
            </a:r>
            <a:endParaRPr lang="el-GR" dirty="0"/>
          </a:p>
          <a:p>
            <a:pPr marL="457200" lvl="0" indent="-457200" algn="r" rtl="1">
              <a:buFont typeface="+mj-lt"/>
              <a:buAutoNum type="arabicPeriod"/>
            </a:pPr>
            <a:endParaRPr lang="en-GB" dirty="0"/>
          </a:p>
          <a:p>
            <a:pPr marL="457200" indent="-457200" algn="r" rtl="1">
              <a:buFont typeface="+mj-lt"/>
              <a:buAutoNum type="arabicPeriod"/>
            </a:pPr>
            <a:endParaRPr lang="en-US"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960538" y="867443"/>
            <a:ext cx="338937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 التقييم</a:t>
            </a:r>
            <a:endParaRPr lang="it-IT" u="sng"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2400" b="1" u="sng" dirty="0">
              <a:solidFill>
                <a:srgbClr val="1A965E"/>
              </a:solidFill>
            </a:endParaRPr>
          </a:p>
        </p:txBody>
      </p:sp>
      <p:pic>
        <p:nvPicPr>
          <p:cNvPr id="9" name="Picture 8"/>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61513" y="5213046"/>
            <a:ext cx="1842389" cy="1217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349914" y="5730230"/>
            <a:ext cx="1000017" cy="461665"/>
          </a:xfrm>
          <a:prstGeom prst="rect">
            <a:avLst/>
          </a:prstGeom>
        </p:spPr>
        <p:txBody>
          <a:bodyPr wrap="none">
            <a:spAutoFit/>
          </a:bodyPr>
          <a:lstStyle/>
          <a:p>
            <a:r>
              <a:rPr lang="ar" sz="2400" b="1" u="sng" dirty="0">
                <a:solidFill>
                  <a:srgbClr val="FF0000"/>
                </a:solidFill>
                <a:effectLst>
                  <a:outerShdw blurRad="38100" dist="38100" dir="2700000" algn="tl">
                    <a:srgbClr val="000000">
                      <a:alpha val="43137"/>
                    </a:srgbClr>
                  </a:outerShdw>
                </a:effectLst>
              </a:rPr>
              <a:t>ميكروغرام / م </a:t>
            </a:r>
            <a:r>
              <a:rPr lang="ar" sz="2400" b="1" u="sng" baseline="30000" dirty="0">
                <a:solidFill>
                  <a:srgbClr val="FF0000"/>
                </a:solidFill>
                <a:effectLst>
                  <a:outerShdw blurRad="38100" dist="38100" dir="2700000" algn="tl">
                    <a:srgbClr val="000000">
                      <a:alpha val="43137"/>
                    </a:srgbClr>
                  </a:outerShdw>
                </a:effectLst>
              </a:rPr>
              <a:t>3</a:t>
            </a:r>
            <a:endParaRPr lang="en-US" sz="2400" b="1" u="sng" dirty="0">
              <a:solidFill>
                <a:srgbClr val="FF0000"/>
              </a:solidFill>
              <a:effectLst>
                <a:outerShdw blurRad="38100" dist="38100" dir="2700000" algn="tl">
                  <a:srgbClr val="000000">
                    <a:alpha val="43137"/>
                  </a:srgbClr>
                </a:outerShdw>
              </a:effectLst>
            </a:endParaRPr>
          </a:p>
        </p:txBody>
      </p:sp>
      <p:sp>
        <p:nvSpPr>
          <p:cNvPr id="10" name="Rectangle 9">
            <a:extLst>
              <a:ext uri="{FF2B5EF4-FFF2-40B4-BE49-F238E27FC236}">
                <a16:creationId xmlns:a16="http://schemas.microsoft.com/office/drawing/2014/main" id="{3203EEA7-F1AB-4516-9235-29686B78B0BA}"/>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0581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id="{9FAF4040-6295-4A28-95A2-962B1623FD16}"/>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1600"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78865" y="752172"/>
            <a:ext cx="5008869" cy="514421"/>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المراجع والمعايير</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15</a:t>
            </a:fld>
            <a:endParaRPr lang="en-US">
              <a:solidFill>
                <a:schemeClr val="bg1"/>
              </a:solidFill>
            </a:endParaRPr>
          </a:p>
        </p:txBody>
      </p:sp>
      <p:pic>
        <p:nvPicPr>
          <p:cNvPr id="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61257" y="1286928"/>
            <a:ext cx="8775167" cy="3616375"/>
          </a:xfrm>
          <a:prstGeom prst="rect">
            <a:avLst/>
          </a:prstGeom>
        </p:spPr>
        <p:txBody>
          <a:bodyPr wrap="square">
            <a:spAutoFit/>
          </a:bodyPr>
          <a:lstStyle/>
          <a:p>
            <a:pPr marL="457200" indent="-457200" algn="r" rtl="1">
              <a:spcAft>
                <a:spcPts val="600"/>
              </a:spcAft>
            </a:pPr>
            <a:r>
              <a:rPr lang="ar" sz="1700" b="1" dirty="0"/>
              <a:t>ISO 37120 </a:t>
            </a:r>
            <a:r>
              <a:rPr lang="ar" sz="1700" dirty="0"/>
              <a:t>، الإصدار الثاني 2018-07 ، "المدن والمجتمعات المستدامة - مؤشرات خدمات المدينة وجودة الحياة "</a:t>
            </a:r>
          </a:p>
          <a:p>
            <a:pPr marL="457200" indent="-457200" algn="r" rtl="1">
              <a:spcAft>
                <a:spcPts val="600"/>
              </a:spcAft>
            </a:pPr>
            <a:r>
              <a:rPr lang="ar" sz="1700" b="1" dirty="0"/>
              <a:t>متحدون من أجل مدن ذكية مستدامة (U4SSC) </a:t>
            </a:r>
            <a:r>
              <a:rPr lang="ar" sz="1700" dirty="0"/>
              <a:t>- منهجية جمع مؤشرات الأداء الرئيسية للمدن الذكية المستدامة</a:t>
            </a:r>
          </a:p>
          <a:p>
            <a:pPr marL="457200" lvl="0" indent="-457200" algn="r" rtl="1">
              <a:spcBef>
                <a:spcPts val="0"/>
              </a:spcBef>
              <a:spcAft>
                <a:spcPts val="600"/>
              </a:spcAft>
              <a:buNone/>
            </a:pPr>
            <a:r>
              <a:rPr lang="ar" sz="1700" b="1" dirty="0"/>
              <a:t>التوجيه 2008/50 / EC </a:t>
            </a:r>
            <a:r>
              <a:rPr lang="ar" sz="1700" dirty="0"/>
              <a:t>للبرلمان الأوروبي والمجلس الأوروبي بتاريخ 21 مايو 2008 بشأن جودة الهواء المحيط والهواء النظيف لأوروبا ، http : //data.europa.eu/eli/dir/2008/50/oj </a:t>
            </a:r>
            <a:endParaRPr lang="en-US" sz="1700" dirty="0"/>
          </a:p>
          <a:p>
            <a:pPr marL="457200" lvl="0" indent="-457200" algn="r" rtl="1">
              <a:spcBef>
                <a:spcPts val="0"/>
              </a:spcBef>
              <a:spcAft>
                <a:spcPts val="600"/>
              </a:spcAft>
              <a:buNone/>
            </a:pPr>
            <a:r>
              <a:rPr lang="ar" sz="1700" b="1" dirty="0"/>
              <a:t>توجيه (الاتحاد الأوروبي) 2015/1480 </a:t>
            </a:r>
            <a:r>
              <a:rPr lang="ar" sz="1700" dirty="0"/>
              <a:t>بتاريخ 28 أغسطس 2015 ، يعدل العديد من المرفقات للتوجيهات 2004/107 / EC و 2008/50 / EC للبرلمان الأوروبي والمجلس والتي تضع القواعد المتعلقة بالطرق المرجعية والتحقق من صحة البيانات وموقع أخذ العينات نقاط لتقييم جودة الهواء المحيط </a:t>
            </a:r>
            <a:r>
              <a:rPr lang="ar" sz="1700" u="sng" dirty="0"/>
              <a:t>http: // data.europa.eu/eli/dir/2015/1480/oj</a:t>
            </a:r>
          </a:p>
          <a:p>
            <a:pPr marL="457200" lvl="0" indent="-457200" algn="r" rtl="1">
              <a:spcBef>
                <a:spcPts val="0"/>
              </a:spcBef>
              <a:spcAft>
                <a:spcPts val="600"/>
              </a:spcAft>
              <a:buNone/>
            </a:pPr>
            <a:r>
              <a:rPr lang="ar" sz="1700" b="1" dirty="0"/>
              <a:t>الهواء في أوروبا </a:t>
            </a:r>
            <a:r>
              <a:rPr lang="ar" sz="1700" dirty="0"/>
              <a:t>- تقرير 2018 ، وكالة البيئة الأوروبية . https://www.eea.europa.eu/publications/air-quality-in-europe-2018</a:t>
            </a:r>
          </a:p>
          <a:p>
            <a:pPr marL="457200" lvl="0" indent="-457200" algn="r" rtl="1">
              <a:spcBef>
                <a:spcPts val="0"/>
              </a:spcBef>
              <a:spcAft>
                <a:spcPts val="600"/>
              </a:spcAft>
              <a:buNone/>
            </a:pPr>
            <a:r>
              <a:rPr lang="ar" sz="1700" b="1" dirty="0"/>
              <a:t>إرشادات جودة الهواء </a:t>
            </a:r>
            <a:r>
              <a:rPr lang="ar" sz="1700" dirty="0"/>
              <a:t>- التحديث العالمي 2005 ، Παγκόσμιος Οργανισμός Υγείας (ΠΟΥ) - ( منظمة الصحة العالمية ) ، منظمة الصحة العالمية. https : //www.who.int/phe/health_topics/outdoorair/outdoorair_aqg/en /</a:t>
            </a:r>
            <a:endParaRPr lang="it-IT" sz="1700" dirty="0"/>
          </a:p>
        </p:txBody>
      </p:sp>
      <p:sp>
        <p:nvSpPr>
          <p:cNvPr id="7" name="Rectangle 6">
            <a:extLst>
              <a:ext uri="{FF2B5EF4-FFF2-40B4-BE49-F238E27FC236}">
                <a16:creationId xmlns:a16="http://schemas.microsoft.com/office/drawing/2014/main" id="{7D147F02-5324-4382-BC95-9EBBAE373FDA}"/>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96011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16</a:t>
            </a:fld>
            <a:endParaRPr lang="en-US">
              <a:solidFill>
                <a:schemeClr val="bg1"/>
              </a:solidFill>
            </a:endParaRPr>
          </a:p>
        </p:txBody>
      </p:sp>
      <p:sp>
        <p:nvSpPr>
          <p:cNvPr id="20"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2400" b="1" u="sng" dirty="0">
              <a:solidFill>
                <a:srgbClr val="1A965E"/>
              </a:solidFill>
            </a:endParaRPr>
          </a:p>
        </p:txBody>
      </p:sp>
      <p:sp>
        <p:nvSpPr>
          <p:cNvPr id="7" name="Rectangle 6">
            <a:extLst>
              <a:ext uri="{FF2B5EF4-FFF2-40B4-BE49-F238E27FC236}">
                <a16:creationId xmlns:a16="http://schemas.microsoft.com/office/drawing/2014/main" id="{7AC31017-A578-454C-8700-80EB54CA5FA3}"/>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9878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t>17</a:t>
            </a:fld>
            <a:endParaRPr lang="en-US">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3"/>
            <a:ext cx="8234039" cy="2273794"/>
          </a:xfrm>
          <a:prstGeom prst="rect">
            <a:avLst/>
          </a:prstGeom>
          <a:noFill/>
        </p:spPr>
        <p:txBody>
          <a:bodyPr>
            <a:noAutofit/>
          </a:bodyPr>
          <a:lstStyle/>
          <a:p>
            <a:pPr marL="0" indent="0" algn="r" rtl="1">
              <a:spcBef>
                <a:spcPts val="600"/>
              </a:spcBef>
              <a:spcAft>
                <a:spcPts val="1200"/>
              </a:spcAft>
              <a:buNone/>
            </a:pPr>
            <a:r>
              <a:rPr lang="ar" sz="2200" dirty="0">
                <a:cs typeface="Calibri" panose="020F0502020204030204" pitchFamily="34" charset="0"/>
              </a:rPr>
              <a:t>في مدينة صغيرة ، تم جمع قياسات تركيز PM10 من ثلاث محطات مراقبة على مدار عام.</a:t>
            </a:r>
          </a:p>
          <a:p>
            <a:pPr marL="0" indent="0" algn="r" rtl="1">
              <a:spcBef>
                <a:spcPts val="600"/>
              </a:spcBef>
              <a:spcAft>
                <a:spcPts val="1200"/>
              </a:spcAft>
              <a:buNone/>
            </a:pPr>
            <a:endParaRPr lang="en-US" sz="2200" dirty="0">
              <a:cs typeface="Calibri" panose="020F0502020204030204" pitchFamily="34" charset="0"/>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2400" b="1" u="sng" dirty="0">
              <a:solidFill>
                <a:srgbClr val="1A965E"/>
              </a:solidFill>
            </a:endParaRPr>
          </a:p>
        </p:txBody>
      </p:sp>
      <p:grpSp>
        <p:nvGrpSpPr>
          <p:cNvPr id="9" name="Group 8"/>
          <p:cNvGrpSpPr/>
          <p:nvPr/>
        </p:nvGrpSpPr>
        <p:grpSpPr>
          <a:xfrm>
            <a:off x="340512" y="3803527"/>
            <a:ext cx="8514080" cy="1145373"/>
            <a:chOff x="340512" y="3584452"/>
            <a:chExt cx="8514080" cy="1145373"/>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المتوسط السنوي لتركيز PM10 </a:t>
              </a:r>
              <a:r>
                <a:rPr lang="ar" sz="2000" dirty="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Rectangle 7">
            <a:extLst>
              <a:ext uri="{FF2B5EF4-FFF2-40B4-BE49-F238E27FC236}">
                <a16:creationId xmlns:a16="http://schemas.microsoft.com/office/drawing/2014/main" id="{1234A4BC-921E-493A-80EA-21B15F8A4E85}"/>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2444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t>18</a:t>
            </a:fld>
            <a:endParaRPr lang="en-US">
              <a:solidFill>
                <a:schemeClr val="bg1"/>
              </a:solidFill>
            </a:endParaRPr>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2400" b="1" u="sng" dirty="0">
              <a:solidFill>
                <a:srgbClr val="1A965E"/>
              </a:solidFill>
            </a:endParaRPr>
          </a:p>
        </p:txBody>
      </p:sp>
      <p:sp>
        <p:nvSpPr>
          <p:cNvPr id="14" name="Rectangle 13"/>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22" name="Rectangle 21"/>
          <p:cNvSpPr/>
          <p:nvPr/>
        </p:nvSpPr>
        <p:spPr>
          <a:xfrm>
            <a:off x="7766757" y="830569"/>
            <a:ext cx="1279492"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1</a:t>
            </a:r>
            <a:endParaRPr lang="el-GR" sz="2400" dirty="0"/>
          </a:p>
        </p:txBody>
      </p:sp>
      <p:pic>
        <p:nvPicPr>
          <p:cNvPr id="9" name="Picture 8"/>
          <p:cNvPicPr>
            <a:picLocks noChangeAspect="1"/>
          </p:cNvPicPr>
          <p:nvPr/>
        </p:nvPicPr>
        <p:blipFill>
          <a:blip r:embed="rId2"/>
          <a:stretch>
            <a:fillRect/>
          </a:stretch>
        </p:blipFill>
        <p:spPr>
          <a:xfrm>
            <a:off x="246811" y="1869817"/>
            <a:ext cx="4978900" cy="3125230"/>
          </a:xfrm>
          <a:prstGeom prst="rect">
            <a:avLst/>
          </a:prstGeom>
        </p:spPr>
      </p:pic>
      <p:pic>
        <p:nvPicPr>
          <p:cNvPr id="7" name="Picture 6"/>
          <p:cNvPicPr>
            <a:picLocks noChangeAspect="1"/>
          </p:cNvPicPr>
          <p:nvPr/>
        </p:nvPicPr>
        <p:blipFill>
          <a:blip r:embed="rId2"/>
          <a:stretch>
            <a:fillRect/>
          </a:stretch>
        </p:blipFill>
        <p:spPr>
          <a:xfrm>
            <a:off x="3695208" y="1061401"/>
            <a:ext cx="4978900" cy="3125230"/>
          </a:xfrm>
          <a:prstGeom prst="rect">
            <a:avLst/>
          </a:prstGeom>
        </p:spPr>
      </p:pic>
      <p:pic>
        <p:nvPicPr>
          <p:cNvPr id="8" name="Picture 7"/>
          <p:cNvPicPr>
            <a:picLocks noChangeAspect="1"/>
          </p:cNvPicPr>
          <p:nvPr/>
        </p:nvPicPr>
        <p:blipFill>
          <a:blip r:embed="rId2"/>
          <a:stretch>
            <a:fillRect/>
          </a:stretch>
        </p:blipFill>
        <p:spPr>
          <a:xfrm>
            <a:off x="2898901" y="3114282"/>
            <a:ext cx="4978900" cy="3125230"/>
          </a:xfrm>
          <a:prstGeom prst="rect">
            <a:avLst/>
          </a:prstGeom>
        </p:spPr>
      </p:pic>
      <p:sp>
        <p:nvSpPr>
          <p:cNvPr id="2" name="TextBox 1"/>
          <p:cNvSpPr txBox="1"/>
          <p:nvPr/>
        </p:nvSpPr>
        <p:spPr>
          <a:xfrm>
            <a:off x="157806" y="1500485"/>
            <a:ext cx="1036309" cy="369332"/>
          </a:xfrm>
          <a:prstGeom prst="rect">
            <a:avLst/>
          </a:prstGeom>
          <a:noFill/>
        </p:spPr>
        <p:txBody>
          <a:bodyPr wrap="none" rtlCol="0">
            <a:spAutoFit/>
          </a:bodyPr>
          <a:lstStyle/>
          <a:p>
            <a:r>
              <a:rPr lang="ar" b="1" dirty="0"/>
              <a:t>المحطة 1</a:t>
            </a:r>
            <a:endParaRPr lang="en-GB" b="1" dirty="0"/>
          </a:p>
        </p:txBody>
      </p:sp>
      <p:sp>
        <p:nvSpPr>
          <p:cNvPr id="10" name="TextBox 9"/>
          <p:cNvSpPr txBox="1"/>
          <p:nvPr/>
        </p:nvSpPr>
        <p:spPr>
          <a:xfrm>
            <a:off x="3588716" y="744982"/>
            <a:ext cx="1036309" cy="369332"/>
          </a:xfrm>
          <a:prstGeom prst="rect">
            <a:avLst/>
          </a:prstGeom>
          <a:noFill/>
        </p:spPr>
        <p:txBody>
          <a:bodyPr wrap="none" rtlCol="0">
            <a:spAutoFit/>
          </a:bodyPr>
          <a:lstStyle/>
          <a:p>
            <a:r>
              <a:rPr lang="ar" b="1" dirty="0"/>
              <a:t>المحطة 2</a:t>
            </a:r>
            <a:endParaRPr lang="en-GB" b="1" dirty="0"/>
          </a:p>
        </p:txBody>
      </p:sp>
      <p:sp>
        <p:nvSpPr>
          <p:cNvPr id="11" name="TextBox 10"/>
          <p:cNvSpPr txBox="1"/>
          <p:nvPr/>
        </p:nvSpPr>
        <p:spPr>
          <a:xfrm>
            <a:off x="2825267" y="5565884"/>
            <a:ext cx="1036309" cy="369332"/>
          </a:xfrm>
          <a:prstGeom prst="rect">
            <a:avLst/>
          </a:prstGeom>
          <a:noFill/>
        </p:spPr>
        <p:txBody>
          <a:bodyPr wrap="none" rtlCol="0">
            <a:spAutoFit/>
          </a:bodyPr>
          <a:lstStyle/>
          <a:p>
            <a:r>
              <a:rPr lang="ar" b="1" dirty="0"/>
              <a:t>المحطة 3</a:t>
            </a:r>
            <a:endParaRPr lang="en-GB" b="1" dirty="0"/>
          </a:p>
        </p:txBody>
      </p:sp>
      <p:sp>
        <p:nvSpPr>
          <p:cNvPr id="13" name="Rectangle 12">
            <a:extLst>
              <a:ext uri="{FF2B5EF4-FFF2-40B4-BE49-F238E27FC236}">
                <a16:creationId xmlns:a16="http://schemas.microsoft.com/office/drawing/2014/main" id="{316677FC-495A-4C19-A4AA-B5017084E895}"/>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1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19</a:t>
            </a:fld>
            <a:endParaRPr lang="en-US">
              <a:solidFill>
                <a:schemeClr val="bg1"/>
              </a:solidFill>
            </a:endParaRPr>
          </a:p>
        </p:txBody>
      </p:sp>
      <p:sp>
        <p:nvSpPr>
          <p:cNvPr id="2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1600" b="1" dirty="0">
              <a:solidFill>
                <a:srgbClr val="00B050"/>
              </a:solidFill>
            </a:endParaRPr>
          </a:p>
        </p:txBody>
      </p:sp>
      <p:sp>
        <p:nvSpPr>
          <p:cNvPr id="27" name="Rectangle 26"/>
          <p:cNvSpPr/>
          <p:nvPr/>
        </p:nvSpPr>
        <p:spPr>
          <a:xfrm>
            <a:off x="7800622" y="900000"/>
            <a:ext cx="1255845"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2</a:t>
            </a:r>
            <a:endParaRPr lang="el-GR" sz="2400" dirty="0"/>
          </a:p>
        </p:txBody>
      </p:sp>
      <p:sp>
        <p:nvSpPr>
          <p:cNvPr id="2" name="Rectangle 1"/>
          <p:cNvSpPr/>
          <p:nvPr/>
        </p:nvSpPr>
        <p:spPr>
          <a:xfrm>
            <a:off x="324435" y="947047"/>
            <a:ext cx="7137521" cy="1323439"/>
          </a:xfrm>
          <a:prstGeom prst="rect">
            <a:avLst/>
          </a:prstGeom>
        </p:spPr>
        <p:txBody>
          <a:bodyPr wrap="square">
            <a:spAutoFit/>
          </a:bodyPr>
          <a:lstStyle/>
          <a:p>
            <a:pPr algn="r" rtl="1"/>
            <a:r>
              <a:rPr lang="ar" sz="2000" b="1" dirty="0">
                <a:cs typeface="Calibri" panose="020F0502020204030204" pitchFamily="34" charset="0"/>
              </a:rPr>
              <a:t>احسب </a:t>
            </a:r>
            <a:r>
              <a:rPr lang="ar" sz="2000" b="1" dirty="0"/>
              <a:t>المتوسط السنوي لتركيز PM10 </a:t>
            </a:r>
            <a:r>
              <a:rPr lang="ar" sz="2000" dirty="0"/>
              <a:t>لكل محطة مراقبة متاحة</a:t>
            </a:r>
          </a:p>
          <a:p>
            <a:pPr algn="r" rtl="1"/>
            <a:r>
              <a:rPr lang="ar" sz="2000" dirty="0">
                <a:cs typeface="Calibri" panose="020F0502020204030204" pitchFamily="34" charset="0"/>
              </a:rPr>
              <a:t> محطة 1:21 ميكروجرام </a:t>
            </a:r>
            <a:r>
              <a:rPr lang="ar" sz="2000" dirty="0" err="1"/>
              <a:t>/ </a:t>
            </a:r>
            <a:r>
              <a:rPr lang="ar" sz="2000" dirty="0"/>
              <a:t>م </a:t>
            </a:r>
            <a:r>
              <a:rPr lang="ar" sz="2000" baseline="30000" dirty="0"/>
              <a:t>3</a:t>
            </a:r>
            <a:endParaRPr lang="el-GR" sz="2000" baseline="30000" dirty="0"/>
          </a:p>
          <a:p>
            <a:pPr algn="r" rtl="1"/>
            <a:r>
              <a:rPr lang="ar" sz="2000" dirty="0">
                <a:cs typeface="Calibri" panose="020F0502020204030204" pitchFamily="34" charset="0"/>
              </a:rPr>
              <a:t> محطة 2:41 ميكروجرام </a:t>
            </a:r>
            <a:r>
              <a:rPr lang="ar" sz="2000" dirty="0" err="1"/>
              <a:t>/ </a:t>
            </a:r>
            <a:r>
              <a:rPr lang="ar" sz="2000" dirty="0"/>
              <a:t>م </a:t>
            </a:r>
            <a:r>
              <a:rPr lang="ar" sz="2000" baseline="30000" dirty="0"/>
              <a:t>3</a:t>
            </a:r>
            <a:endParaRPr lang="el-GR" sz="2000" baseline="30000" dirty="0"/>
          </a:p>
          <a:p>
            <a:pPr algn="r" rtl="1"/>
            <a:r>
              <a:rPr lang="ar" sz="2000" dirty="0">
                <a:cs typeface="Calibri" panose="020F0502020204030204" pitchFamily="34" charset="0"/>
              </a:rPr>
              <a:t> محطة 3:32 ميكروجرام </a:t>
            </a:r>
            <a:r>
              <a:rPr lang="ar" sz="2000" dirty="0"/>
              <a:t>/ </a:t>
            </a:r>
            <a:r>
              <a:rPr lang="ar" sz="2000" dirty="0" err="1"/>
              <a:t>م </a:t>
            </a:r>
            <a:r>
              <a:rPr lang="ar" sz="2000" baseline="30000" dirty="0"/>
              <a:t>3</a:t>
            </a:r>
            <a:endParaRPr lang="el-GR" sz="2000" baseline="30000" dirty="0"/>
          </a:p>
        </p:txBody>
      </p:sp>
      <p:sp>
        <p:nvSpPr>
          <p:cNvPr id="31" name="Rectangle 30"/>
          <p:cNvSpPr/>
          <p:nvPr/>
        </p:nvSpPr>
        <p:spPr>
          <a:xfrm>
            <a:off x="7757217" y="4131045"/>
            <a:ext cx="1255845"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4</a:t>
            </a:r>
            <a:endParaRPr lang="el-GR" sz="2400" dirty="0"/>
          </a:p>
        </p:txBody>
      </p:sp>
      <p:sp>
        <p:nvSpPr>
          <p:cNvPr id="6" name="Rectangle 5"/>
          <p:cNvSpPr/>
          <p:nvPr/>
        </p:nvSpPr>
        <p:spPr>
          <a:xfrm>
            <a:off x="324435" y="4221826"/>
            <a:ext cx="6855298" cy="400110"/>
          </a:xfrm>
          <a:prstGeom prst="rect">
            <a:avLst/>
          </a:prstGeom>
        </p:spPr>
        <p:txBody>
          <a:bodyPr wrap="square">
            <a:spAutoFit/>
          </a:bodyPr>
          <a:lstStyle/>
          <a:p>
            <a:pPr algn="r" rtl="1">
              <a:spcAft>
                <a:spcPts val="600"/>
              </a:spcAft>
            </a:pPr>
            <a:r>
              <a:rPr lang="ar" sz="2000" b="1" dirty="0"/>
              <a:t>المتوسط السنوي لتركيز المدينة </a:t>
            </a:r>
            <a:endParaRPr lang="el-GR" sz="2000" dirty="0"/>
          </a:p>
        </p:txBody>
      </p:sp>
      <p:sp>
        <p:nvSpPr>
          <p:cNvPr id="10" name="Rectangle 9"/>
          <p:cNvSpPr/>
          <p:nvPr/>
        </p:nvSpPr>
        <p:spPr>
          <a:xfrm>
            <a:off x="7800622" y="2803583"/>
            <a:ext cx="1255845"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الخطوه 3</a:t>
            </a:r>
            <a:endParaRPr lang="el-GR" sz="2400" dirty="0"/>
          </a:p>
        </p:txBody>
      </p:sp>
      <p:sp>
        <p:nvSpPr>
          <p:cNvPr id="11" name="Rectangle 10"/>
          <p:cNvSpPr/>
          <p:nvPr/>
        </p:nvSpPr>
        <p:spPr>
          <a:xfrm>
            <a:off x="606658" y="2892213"/>
            <a:ext cx="6764987" cy="707886"/>
          </a:xfrm>
          <a:prstGeom prst="rect">
            <a:avLst/>
          </a:prstGeom>
        </p:spPr>
        <p:txBody>
          <a:bodyPr wrap="square">
            <a:spAutoFit/>
          </a:bodyPr>
          <a:lstStyle/>
          <a:p>
            <a:pPr algn="r" rtl="1"/>
            <a:r>
              <a:rPr lang="ar" sz="2000" b="1" dirty="0">
                <a:cs typeface="Calibri" panose="020F0502020204030204" pitchFamily="34" charset="0"/>
              </a:rPr>
              <a:t>متوسط </a:t>
            </a:r>
            <a:r>
              <a:rPr lang="ar" sz="2000" dirty="0">
                <a:cs typeface="Calibri" panose="020F0502020204030204" pitchFamily="34" charset="0"/>
              </a:rPr>
              <a:t>تركيز </a:t>
            </a:r>
            <a:r>
              <a:rPr lang="ar" sz="2000" b="1" dirty="0">
                <a:cs typeface="Calibri" panose="020F0502020204030204" pitchFamily="34" charset="0"/>
              </a:rPr>
              <a:t>PM10 السنوي لمحطات </a:t>
            </a:r>
            <a:r>
              <a:rPr lang="ar" sz="2000" dirty="0">
                <a:cs typeface="Calibri" panose="020F0502020204030204" pitchFamily="34" charset="0"/>
              </a:rPr>
              <a:t>المراقبة </a:t>
            </a:r>
            <a:endParaRPr lang="en-GB" sz="2000" dirty="0"/>
          </a:p>
          <a:p>
            <a:pPr algn="r" rtl="1"/>
            <a:r>
              <a:rPr lang="ar" sz="2000" dirty="0">
                <a:cs typeface="Calibri" panose="020F0502020204030204" pitchFamily="34" charset="0"/>
              </a:rPr>
              <a:t> 21 + 41 + 32 = 94 </a:t>
            </a:r>
            <a:r>
              <a:rPr lang="ar" sz="2000" dirty="0" err="1"/>
              <a:t>ميكروغرام </a:t>
            </a:r>
            <a:r>
              <a:rPr lang="ar" sz="2000" dirty="0"/>
              <a:t>/ م </a:t>
            </a:r>
            <a:r>
              <a:rPr lang="ar" sz="2000" baseline="30000" dirty="0"/>
              <a:t>3</a:t>
            </a:r>
            <a:endParaRPr lang="el-GR" sz="2000" baseline="30000" dirty="0"/>
          </a:p>
        </p:txBody>
      </p:sp>
      <p:grpSp>
        <p:nvGrpSpPr>
          <p:cNvPr id="3" name="Group 2"/>
          <p:cNvGrpSpPr/>
          <p:nvPr/>
        </p:nvGrpSpPr>
        <p:grpSpPr>
          <a:xfrm>
            <a:off x="2014878" y="4510733"/>
            <a:ext cx="5270585" cy="1353610"/>
            <a:chOff x="1791594" y="4361877"/>
            <a:chExt cx="5270585" cy="1353610"/>
          </a:xfrm>
        </p:grpSpPr>
        <p:pic>
          <p:nvPicPr>
            <p:cNvPr id="12" name="Picture 1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46748" y="4361877"/>
              <a:ext cx="2047707" cy="13536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Rectangle 31"/>
            <p:cNvSpPr/>
            <p:nvPr/>
          </p:nvSpPr>
          <p:spPr>
            <a:xfrm>
              <a:off x="1791594" y="4871772"/>
              <a:ext cx="495649"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r>
                <a:rPr lang="ar" sz="2400" dirty="0">
                  <a:cs typeface="Calibri" panose="020F0502020204030204" pitchFamily="34" charset="0"/>
                </a:rPr>
                <a:t>94</a:t>
              </a:r>
              <a:endParaRPr lang="el-GR" sz="2400" b="1" baseline="30000" dirty="0"/>
            </a:p>
          </p:txBody>
        </p:sp>
        <p:sp>
          <p:nvSpPr>
            <p:cNvPr id="13" name="Rectangle 12"/>
            <p:cNvSpPr/>
            <p:nvPr/>
          </p:nvSpPr>
          <p:spPr>
            <a:xfrm>
              <a:off x="4313119" y="4871772"/>
              <a:ext cx="2749060"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ar" sz="2800" b="1" u="sng" dirty="0">
                  <a:solidFill>
                    <a:srgbClr val="FF0000"/>
                  </a:solidFill>
                  <a:effectLst>
                    <a:outerShdw blurRad="38100" dist="38100" dir="2700000" algn="tl">
                      <a:srgbClr val="000000">
                        <a:alpha val="43137"/>
                      </a:srgbClr>
                    </a:outerShdw>
                  </a:effectLst>
                </a:rPr>
                <a:t>31.3 ميكروجرام / م </a:t>
              </a:r>
              <a:r>
                <a:rPr lang="ar" sz="2800" b="1" u="sng" baseline="30000" dirty="0">
                  <a:solidFill>
                    <a:srgbClr val="FF0000"/>
                  </a:solidFill>
                  <a:effectLst>
                    <a:outerShdw blurRad="38100" dist="38100" dir="2700000" algn="tl">
                      <a:srgbClr val="000000">
                        <a:alpha val="43137"/>
                      </a:srgbClr>
                    </a:outerShdw>
                  </a:effectLst>
                </a:rPr>
                <a:t>3</a:t>
              </a:r>
              <a:r>
                <a:rPr lang="ar" sz="2800" b="1" u="sng" dirty="0">
                  <a:solidFill>
                    <a:srgbClr val="FF0000"/>
                  </a:solidFill>
                  <a:effectLst>
                    <a:outerShdw blurRad="38100" dist="38100" dir="2700000" algn="tl">
                      <a:srgbClr val="000000">
                        <a:alpha val="43137"/>
                      </a:srgbClr>
                    </a:outerShdw>
                  </a:effectLst>
                </a:rPr>
                <a:t> </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14" name="Equal 13"/>
            <p:cNvSpPr/>
            <p:nvPr/>
          </p:nvSpPr>
          <p:spPr>
            <a:xfrm>
              <a:off x="3855919" y="5015670"/>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15" name="Division 14"/>
            <p:cNvSpPr/>
            <p:nvPr/>
          </p:nvSpPr>
          <p:spPr>
            <a:xfrm>
              <a:off x="2440383" y="4938862"/>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 name="Rectangle 15"/>
            <p:cNvSpPr/>
            <p:nvPr/>
          </p:nvSpPr>
          <p:spPr>
            <a:xfrm>
              <a:off x="3282132" y="4896642"/>
              <a:ext cx="340158"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r>
                <a:rPr lang="ar" sz="2400" dirty="0">
                  <a:cs typeface="Calibri" panose="020F0502020204030204" pitchFamily="34" charset="0"/>
                </a:rPr>
                <a:t>3</a:t>
              </a:r>
              <a:endParaRPr lang="el-GR" sz="2400" b="1" baseline="30000" dirty="0"/>
            </a:p>
          </p:txBody>
        </p:sp>
      </p:grpSp>
      <p:sp>
        <p:nvSpPr>
          <p:cNvPr id="17" name="Rectangle 16">
            <a:extLst>
              <a:ext uri="{FF2B5EF4-FFF2-40B4-BE49-F238E27FC236}">
                <a16:creationId xmlns:a16="http://schemas.microsoft.com/office/drawing/2014/main" id="{99B6161A-7B21-4A25-B7F9-66786F792C47}"/>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6772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p14="http://schemas.microsoft.com/office/powerpoint/2010/main" val="1102943830"/>
              </p:ext>
            </p:extLst>
          </p:nvPr>
        </p:nvGraphicFramePr>
        <p:xfrm>
          <a:off x="487326" y="1504863"/>
          <a:ext cx="8169348" cy="13157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JO" sz="2800" b="1" i="0" dirty="0"/>
                        <a:t>هـ .1. 2</a:t>
                      </a:r>
                      <a:r>
                        <a:rPr lang="ar" sz="2800" b="1" i="0" dirty="0"/>
                        <a:t>- تركيز ال</a:t>
                      </a:r>
                      <a:r>
                        <a:rPr lang="ar-JO" sz="2800" b="1" i="0" dirty="0"/>
                        <a:t>جسيمات الدقيقة</a:t>
                      </a:r>
                      <a:r>
                        <a:rPr lang="ar" sz="2800" b="1" i="0" dirty="0"/>
                        <a:t> (PM10)</a:t>
                      </a:r>
                      <a:endParaRPr lang="el-GR" sz="2800" b="1" i="0" strike="sngStrike" dirty="0">
                        <a:solidFill>
                          <a:srgbClr val="FF0000"/>
                        </a:solidFill>
                      </a:endParaRP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en-US" sz="2200" b="1" dirty="0"/>
                    </a:p>
                  </a:txBody>
                  <a:tcPr/>
                </a:tc>
                <a:tc>
                  <a:txBody>
                    <a:bodyPr/>
                    <a:lstStyle/>
                    <a:p>
                      <a:pPr algn="ctr" rtl="1"/>
                      <a:r>
                        <a:rPr lang="ar" sz="2200" dirty="0"/>
                        <a:t>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 dirty="0"/>
                        <a:t>E. الجودة البيئية</a:t>
                      </a:r>
                      <a:endParaRPr lang="el-GR" dirty="0"/>
                    </a:p>
                  </a:txBody>
                  <a:tcPr anchor="ctr"/>
                </a:tc>
                <a:tc>
                  <a:txBody>
                    <a:bodyPr/>
                    <a:lstStyle/>
                    <a:p>
                      <a:pPr algn="ctr" rtl="1"/>
                      <a:r>
                        <a:rPr lang="ar-JO" dirty="0"/>
                        <a:t>هـ</a:t>
                      </a:r>
                      <a:r>
                        <a:rPr lang="ar" dirty="0"/>
                        <a:t> 1. جودة الهواء</a:t>
                      </a:r>
                      <a:endParaRPr lang="el-GR" dirty="0"/>
                    </a:p>
                  </a:txBody>
                  <a:tcPr anchor="ct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0490" y="3004646"/>
            <a:ext cx="6000750" cy="27051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35FA63A1-B728-499F-B7CD-54C82CEF78A3}"/>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763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cs typeface="Calibri" panose="020F0502020204030204" pitchFamily="34" charset="0"/>
            </a:endParaRPr>
          </a:p>
          <a:p>
            <a:pPr marL="0" indent="0" algn="ctr">
              <a:buNone/>
            </a:pPr>
            <a:endParaRPr lang="it-IT" sz="2600" b="1" dirty="0">
              <a:cs typeface="Calibri" panose="020F0502020204030204" pitchFamily="34" charset="0"/>
            </a:endParaRPr>
          </a:p>
          <a:p>
            <a:pPr marL="0" indent="0" algn="ctr">
              <a:buNone/>
            </a:pPr>
            <a:endParaRPr lang="it-IT" sz="2600" b="1" dirty="0">
              <a:cs typeface="Calibri" panose="020F0502020204030204" pitchFamily="34" charset="0"/>
            </a:endParaRPr>
          </a:p>
          <a:p>
            <a:pPr marL="0" indent="0" algn="ctr">
              <a:buNone/>
            </a:pPr>
            <a:r>
              <a:rPr lang="ar-JO" b="1" dirty="0">
                <a:cs typeface="Calibri" panose="020F0502020204030204" pitchFamily="34" charset="0"/>
              </a:rPr>
              <a:t>تمرين</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21265"/>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16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t>20</a:t>
            </a:fld>
            <a:endParaRPr lang="en-US" dirty="0">
              <a:solidFill>
                <a:schemeClr val="bg1"/>
              </a:solidFill>
            </a:endParaRPr>
          </a:p>
        </p:txBody>
      </p:sp>
      <p:sp>
        <p:nvSpPr>
          <p:cNvPr id="5" name="Rectangle 4">
            <a:extLst>
              <a:ext uri="{FF2B5EF4-FFF2-40B4-BE49-F238E27FC236}">
                <a16:creationId xmlns:a16="http://schemas.microsoft.com/office/drawing/2014/main" id="{94B85ABC-E554-4928-8CC2-109B108BFFBD}"/>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3523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t>21</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61504" y="1060479"/>
            <a:ext cx="8894911" cy="1050415"/>
          </a:xfrm>
          <a:prstGeom prst="rect">
            <a:avLst/>
          </a:prstGeom>
          <a:noFill/>
        </p:spPr>
        <p:txBody>
          <a:bodyPr>
            <a:noAutofit/>
          </a:bodyPr>
          <a:lstStyle/>
          <a:p>
            <a:pPr marL="0" indent="0" algn="r" rtl="1">
              <a:buNone/>
            </a:pPr>
            <a:r>
              <a:rPr lang="ar" sz="2000" dirty="0"/>
              <a:t>تقاس تركيزات PM10 في 11 محطة مراقبة (S1-S11) للمدينة . يعني </a:t>
            </a:r>
            <a:r>
              <a:rPr lang="ar" sz="2000" dirty="0" err="1"/>
              <a:t>_</a:t>
            </a:r>
            <a:r>
              <a:rPr lang="ar" sz="2000" dirty="0"/>
              <a:t> يتم </a:t>
            </a:r>
            <a:r>
              <a:rPr lang="ar" sz="2000" dirty="0" err="1"/>
              <a:t>تضمين </a:t>
            </a:r>
            <a:r>
              <a:rPr lang="ar" sz="2000" dirty="0"/>
              <a:t>تركيزات PM10 </a:t>
            </a:r>
            <a:r>
              <a:rPr lang="ar" sz="2000" dirty="0" err="1"/>
              <a:t>السنوية </a:t>
            </a:r>
            <a:r>
              <a:rPr lang="ar" sz="2000" dirty="0"/>
              <a:t>في الجدول التالي</a:t>
            </a:r>
            <a:endParaRPr lang="en-US" sz="2000" i="1" dirty="0"/>
          </a:p>
          <a:p>
            <a:pPr marL="0" indent="0" algn="r" rtl="1">
              <a:buNone/>
            </a:pPr>
            <a:endParaRPr lang="en-US" sz="2000" i="1" dirty="0"/>
          </a:p>
          <a:p>
            <a:pPr marL="0" indent="0" algn="ctr" rtl="1">
              <a:buNone/>
            </a:pPr>
            <a:endParaRPr lang="en-US" sz="2000" i="1" dirty="0"/>
          </a:p>
          <a:p>
            <a:pPr marL="0" indent="0" algn="ctr" rtl="1">
              <a:buNone/>
            </a:pPr>
            <a:endParaRPr lang="en-US" sz="2000" i="1" dirty="0"/>
          </a:p>
          <a:p>
            <a:pPr marL="0" indent="0" algn="ctr" rtl="1">
              <a:buNone/>
            </a:pPr>
            <a:endParaRPr lang="en-US" sz="2000" i="1"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it-IT" sz="1600" b="1" dirty="0">
              <a:solidFill>
                <a:srgbClr val="00B050"/>
              </a:solidFill>
            </a:endParaRPr>
          </a:p>
        </p:txBody>
      </p:sp>
      <p:grpSp>
        <p:nvGrpSpPr>
          <p:cNvPr id="9" name="Group 8"/>
          <p:cNvGrpSpPr/>
          <p:nvPr/>
        </p:nvGrpSpPr>
        <p:grpSpPr>
          <a:xfrm>
            <a:off x="314960" y="4495164"/>
            <a:ext cx="8514080" cy="1145373"/>
            <a:chOff x="340512" y="3584452"/>
            <a:chExt cx="8514080" cy="1145373"/>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المتوسط السنوي لتركيز PM10</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aphicFrame>
        <p:nvGraphicFramePr>
          <p:cNvPr id="2" name="Table 1"/>
          <p:cNvGraphicFramePr>
            <a:graphicFrameLocks noGrp="1"/>
          </p:cNvGraphicFramePr>
          <p:nvPr>
            <p:extLst>
              <p:ext uri="{D42A27DB-BD31-4B8C-83A1-F6EECF244321}">
                <p14:modId xmlns:p14="http://schemas.microsoft.com/office/powerpoint/2010/main" val="797065103"/>
              </p:ext>
            </p:extLst>
          </p:nvPr>
        </p:nvGraphicFramePr>
        <p:xfrm>
          <a:off x="314960" y="2110894"/>
          <a:ext cx="8388000" cy="1285240"/>
        </p:xfrm>
        <a:graphic>
          <a:graphicData uri="http://schemas.openxmlformats.org/drawingml/2006/table">
            <a:tbl>
              <a:tblPr firstRow="1" bandRow="1">
                <a:tableStyleId>{5C22544A-7EE6-4342-B048-85BDC9FD1C3A}</a:tableStyleId>
              </a:tblPr>
              <a:tblGrid>
                <a:gridCol w="864000">
                  <a:extLst>
                    <a:ext uri="{9D8B030D-6E8A-4147-A177-3AD203B41FA5}">
                      <a16:colId xmlns:a16="http://schemas.microsoft.com/office/drawing/2014/main" val="3929865865"/>
                    </a:ext>
                  </a:extLst>
                </a:gridCol>
                <a:gridCol w="684000">
                  <a:extLst>
                    <a:ext uri="{9D8B030D-6E8A-4147-A177-3AD203B41FA5}">
                      <a16:colId xmlns:a16="http://schemas.microsoft.com/office/drawing/2014/main" val="2035695888"/>
                    </a:ext>
                  </a:extLst>
                </a:gridCol>
                <a:gridCol w="684000">
                  <a:extLst>
                    <a:ext uri="{9D8B030D-6E8A-4147-A177-3AD203B41FA5}">
                      <a16:colId xmlns:a16="http://schemas.microsoft.com/office/drawing/2014/main" val="1821079326"/>
                    </a:ext>
                  </a:extLst>
                </a:gridCol>
                <a:gridCol w="684000">
                  <a:extLst>
                    <a:ext uri="{9D8B030D-6E8A-4147-A177-3AD203B41FA5}">
                      <a16:colId xmlns:a16="http://schemas.microsoft.com/office/drawing/2014/main" val="569232318"/>
                    </a:ext>
                  </a:extLst>
                </a:gridCol>
                <a:gridCol w="684000">
                  <a:extLst>
                    <a:ext uri="{9D8B030D-6E8A-4147-A177-3AD203B41FA5}">
                      <a16:colId xmlns:a16="http://schemas.microsoft.com/office/drawing/2014/main" val="581499704"/>
                    </a:ext>
                  </a:extLst>
                </a:gridCol>
                <a:gridCol w="684000">
                  <a:extLst>
                    <a:ext uri="{9D8B030D-6E8A-4147-A177-3AD203B41FA5}">
                      <a16:colId xmlns:a16="http://schemas.microsoft.com/office/drawing/2014/main" val="448076046"/>
                    </a:ext>
                  </a:extLst>
                </a:gridCol>
                <a:gridCol w="684000">
                  <a:extLst>
                    <a:ext uri="{9D8B030D-6E8A-4147-A177-3AD203B41FA5}">
                      <a16:colId xmlns:a16="http://schemas.microsoft.com/office/drawing/2014/main" val="3627100976"/>
                    </a:ext>
                  </a:extLst>
                </a:gridCol>
                <a:gridCol w="684000">
                  <a:extLst>
                    <a:ext uri="{9D8B030D-6E8A-4147-A177-3AD203B41FA5}">
                      <a16:colId xmlns:a16="http://schemas.microsoft.com/office/drawing/2014/main" val="617195638"/>
                    </a:ext>
                  </a:extLst>
                </a:gridCol>
                <a:gridCol w="684000">
                  <a:extLst>
                    <a:ext uri="{9D8B030D-6E8A-4147-A177-3AD203B41FA5}">
                      <a16:colId xmlns:a16="http://schemas.microsoft.com/office/drawing/2014/main" val="2447049588"/>
                    </a:ext>
                  </a:extLst>
                </a:gridCol>
                <a:gridCol w="684000">
                  <a:extLst>
                    <a:ext uri="{9D8B030D-6E8A-4147-A177-3AD203B41FA5}">
                      <a16:colId xmlns:a16="http://schemas.microsoft.com/office/drawing/2014/main" val="805937519"/>
                    </a:ext>
                  </a:extLst>
                </a:gridCol>
                <a:gridCol w="684000">
                  <a:extLst>
                    <a:ext uri="{9D8B030D-6E8A-4147-A177-3AD203B41FA5}">
                      <a16:colId xmlns:a16="http://schemas.microsoft.com/office/drawing/2014/main" val="2002825523"/>
                    </a:ext>
                  </a:extLst>
                </a:gridCol>
                <a:gridCol w="684000">
                  <a:extLst>
                    <a:ext uri="{9D8B030D-6E8A-4147-A177-3AD203B41FA5}">
                      <a16:colId xmlns:a16="http://schemas.microsoft.com/office/drawing/2014/main" val="4250999409"/>
                    </a:ext>
                  </a:extLst>
                </a:gridCol>
              </a:tblGrid>
              <a:tr h="370840">
                <a:tc>
                  <a:txBody>
                    <a:bodyPr/>
                    <a:lstStyle/>
                    <a:p>
                      <a:pPr algn="r" rtl="1"/>
                      <a:endParaRPr lang="en-GB" dirty="0"/>
                    </a:p>
                  </a:txBody>
                  <a:tcPr/>
                </a:tc>
                <a:tc>
                  <a:txBody>
                    <a:bodyPr/>
                    <a:lstStyle/>
                    <a:p>
                      <a:pPr algn="ctr" rtl="1"/>
                      <a:r>
                        <a:rPr lang="ar" dirty="0"/>
                        <a:t>S1</a:t>
                      </a:r>
                      <a:endParaRPr lang="en-GB" dirty="0"/>
                    </a:p>
                  </a:txBody>
                  <a:tcPr anchor="ctr"/>
                </a:tc>
                <a:tc>
                  <a:txBody>
                    <a:bodyPr/>
                    <a:lstStyle/>
                    <a:p>
                      <a:pPr algn="ctr" rtl="1"/>
                      <a:r>
                        <a:rPr lang="ar" dirty="0"/>
                        <a:t>S2</a:t>
                      </a:r>
                      <a:endParaRPr lang="en-GB" dirty="0"/>
                    </a:p>
                  </a:txBody>
                  <a:tcPr anchor="ctr"/>
                </a:tc>
                <a:tc>
                  <a:txBody>
                    <a:bodyPr/>
                    <a:lstStyle/>
                    <a:p>
                      <a:pPr algn="ctr" rtl="1"/>
                      <a:r>
                        <a:rPr lang="ar" dirty="0"/>
                        <a:t>S3</a:t>
                      </a:r>
                      <a:endParaRPr lang="en-GB" dirty="0"/>
                    </a:p>
                  </a:txBody>
                  <a:tcPr anchor="ctr"/>
                </a:tc>
                <a:tc>
                  <a:txBody>
                    <a:bodyPr/>
                    <a:lstStyle/>
                    <a:p>
                      <a:pPr algn="ctr" rtl="1"/>
                      <a:r>
                        <a:rPr lang="ar" dirty="0"/>
                        <a:t>4 س</a:t>
                      </a:r>
                      <a:endParaRPr lang="en-GB" dirty="0"/>
                    </a:p>
                  </a:txBody>
                  <a:tcPr anchor="ctr"/>
                </a:tc>
                <a:tc>
                  <a:txBody>
                    <a:bodyPr/>
                    <a:lstStyle/>
                    <a:p>
                      <a:pPr algn="ctr" rtl="1"/>
                      <a:r>
                        <a:rPr lang="ar" dirty="0"/>
                        <a:t>S5</a:t>
                      </a:r>
                      <a:endParaRPr lang="en-GB" dirty="0"/>
                    </a:p>
                  </a:txBody>
                  <a:tcPr anchor="ctr"/>
                </a:tc>
                <a:tc>
                  <a:txBody>
                    <a:bodyPr/>
                    <a:lstStyle/>
                    <a:p>
                      <a:pPr algn="ctr" rtl="1"/>
                      <a:r>
                        <a:rPr lang="ar" dirty="0"/>
                        <a:t>S6</a:t>
                      </a:r>
                      <a:endParaRPr lang="en-GB" dirty="0"/>
                    </a:p>
                  </a:txBody>
                  <a:tcPr anchor="ctr"/>
                </a:tc>
                <a:tc>
                  <a:txBody>
                    <a:bodyPr/>
                    <a:lstStyle/>
                    <a:p>
                      <a:pPr algn="ctr" rtl="1"/>
                      <a:r>
                        <a:rPr lang="ar" dirty="0"/>
                        <a:t>S7</a:t>
                      </a:r>
                      <a:endParaRPr lang="en-GB" dirty="0"/>
                    </a:p>
                  </a:txBody>
                  <a:tcPr anchor="ctr"/>
                </a:tc>
                <a:tc>
                  <a:txBody>
                    <a:bodyPr/>
                    <a:lstStyle/>
                    <a:p>
                      <a:pPr algn="ctr" rtl="1"/>
                      <a:r>
                        <a:rPr lang="ar" dirty="0"/>
                        <a:t>S8</a:t>
                      </a:r>
                      <a:endParaRPr lang="en-GB" dirty="0"/>
                    </a:p>
                  </a:txBody>
                  <a:tcPr anchor="ctr"/>
                </a:tc>
                <a:tc>
                  <a:txBody>
                    <a:bodyPr/>
                    <a:lstStyle/>
                    <a:p>
                      <a:pPr algn="ctr" rtl="1"/>
                      <a:r>
                        <a:rPr lang="ar" dirty="0"/>
                        <a:t>S9</a:t>
                      </a:r>
                      <a:endParaRPr lang="en-GB" dirty="0"/>
                    </a:p>
                  </a:txBody>
                  <a:tcPr anchor="ctr"/>
                </a:tc>
                <a:tc>
                  <a:txBody>
                    <a:bodyPr/>
                    <a:lstStyle/>
                    <a:p>
                      <a:pPr algn="ctr" rtl="1"/>
                      <a:r>
                        <a:rPr lang="ar" dirty="0"/>
                        <a:t>S10</a:t>
                      </a:r>
                      <a:endParaRPr lang="en-GB" dirty="0"/>
                    </a:p>
                  </a:txBody>
                  <a:tcPr anchor="ctr"/>
                </a:tc>
                <a:tc>
                  <a:txBody>
                    <a:bodyPr/>
                    <a:lstStyle/>
                    <a:p>
                      <a:pPr algn="ctr" rtl="1"/>
                      <a:r>
                        <a:rPr lang="ar" dirty="0"/>
                        <a:t>S11</a:t>
                      </a:r>
                      <a:endParaRPr lang="en-GB" dirty="0"/>
                    </a:p>
                  </a:txBody>
                  <a:tcPr anchor="ctr"/>
                </a:tc>
                <a:extLst>
                  <a:ext uri="{0D108BD9-81ED-4DB2-BD59-A6C34878D82A}">
                    <a16:rowId xmlns:a16="http://schemas.microsoft.com/office/drawing/2014/main" val="3648851357"/>
                  </a:ext>
                </a:extLst>
              </a:tr>
              <a:tr h="370840">
                <a:tc>
                  <a:txBody>
                    <a:bodyPr/>
                    <a:lstStyle/>
                    <a:p>
                      <a:pPr algn="ctr" rtl="1"/>
                      <a:r>
                        <a:rPr lang="ar" dirty="0"/>
                        <a:t>PM10</a:t>
                      </a:r>
                    </a:p>
                    <a:p>
                      <a:pPr marL="0" marR="0" indent="0" algn="ctr" defTabSz="914400" rtl="1" eaLnBrk="1" fontAlgn="auto" latinLnBrk="0" hangingPunct="1">
                        <a:lnSpc>
                          <a:spcPct val="100000"/>
                        </a:lnSpc>
                        <a:spcBef>
                          <a:spcPts val="0"/>
                        </a:spcBef>
                        <a:spcAft>
                          <a:spcPts val="0"/>
                        </a:spcAft>
                        <a:buClrTx/>
                        <a:buSzTx/>
                        <a:buFontTx/>
                        <a:buNone/>
                        <a:tabLst/>
                        <a:defRPr/>
                      </a:pPr>
                      <a:r>
                        <a:rPr lang="ar" sz="1800" dirty="0" err="1"/>
                        <a:t>ميكروغرام </a:t>
                      </a:r>
                      <a:r>
                        <a:rPr lang="ar" sz="1800" dirty="0"/>
                        <a:t>/ م </a:t>
                      </a:r>
                      <a:r>
                        <a:rPr lang="ar" sz="1800" baseline="30000" dirty="0"/>
                        <a:t>3</a:t>
                      </a:r>
                      <a:endParaRPr lang="el-GR" sz="1800" baseline="30000" dirty="0"/>
                    </a:p>
                  </a:txBody>
                  <a:tcPr anchor="ctr"/>
                </a:tc>
                <a:tc>
                  <a:txBody>
                    <a:bodyPr/>
                    <a:lstStyle/>
                    <a:p>
                      <a:pPr algn="ctr" rtl="1"/>
                      <a:r>
                        <a:rPr lang="ar" dirty="0"/>
                        <a:t>43</a:t>
                      </a:r>
                      <a:endParaRPr lang="en-GB" dirty="0"/>
                    </a:p>
                  </a:txBody>
                  <a:tcPr anchor="ctr"/>
                </a:tc>
                <a:tc>
                  <a:txBody>
                    <a:bodyPr/>
                    <a:lstStyle/>
                    <a:p>
                      <a:pPr algn="ctr" rtl="1"/>
                      <a:r>
                        <a:rPr lang="ar" dirty="0"/>
                        <a:t>32</a:t>
                      </a:r>
                      <a:endParaRPr lang="en-GB" dirty="0"/>
                    </a:p>
                  </a:txBody>
                  <a:tcPr anchor="ctr"/>
                </a:tc>
                <a:tc>
                  <a:txBody>
                    <a:bodyPr/>
                    <a:lstStyle/>
                    <a:p>
                      <a:pPr algn="ctr" rtl="1"/>
                      <a:r>
                        <a:rPr lang="ar" dirty="0"/>
                        <a:t>29</a:t>
                      </a:r>
                      <a:endParaRPr lang="en-GB" dirty="0"/>
                    </a:p>
                  </a:txBody>
                  <a:tcPr anchor="ctr"/>
                </a:tc>
                <a:tc>
                  <a:txBody>
                    <a:bodyPr/>
                    <a:lstStyle/>
                    <a:p>
                      <a:pPr algn="ctr" rtl="1"/>
                      <a:r>
                        <a:rPr lang="ar" dirty="0"/>
                        <a:t>22</a:t>
                      </a:r>
                      <a:endParaRPr lang="en-GB" dirty="0"/>
                    </a:p>
                  </a:txBody>
                  <a:tcPr anchor="ctr"/>
                </a:tc>
                <a:tc>
                  <a:txBody>
                    <a:bodyPr/>
                    <a:lstStyle/>
                    <a:p>
                      <a:pPr algn="ctr" rtl="1"/>
                      <a:r>
                        <a:rPr lang="ar" dirty="0"/>
                        <a:t>41</a:t>
                      </a:r>
                      <a:endParaRPr lang="en-GB" dirty="0"/>
                    </a:p>
                  </a:txBody>
                  <a:tcPr anchor="ctr"/>
                </a:tc>
                <a:tc>
                  <a:txBody>
                    <a:bodyPr/>
                    <a:lstStyle/>
                    <a:p>
                      <a:pPr algn="ctr" rtl="1"/>
                      <a:r>
                        <a:rPr lang="ar" dirty="0"/>
                        <a:t>21</a:t>
                      </a:r>
                      <a:endParaRPr lang="en-GB" dirty="0"/>
                    </a:p>
                  </a:txBody>
                  <a:tcPr anchor="ctr"/>
                </a:tc>
                <a:tc>
                  <a:txBody>
                    <a:bodyPr/>
                    <a:lstStyle/>
                    <a:p>
                      <a:pPr algn="ctr" rtl="1"/>
                      <a:r>
                        <a:rPr lang="ar" dirty="0"/>
                        <a:t>31</a:t>
                      </a:r>
                      <a:endParaRPr lang="en-GB" dirty="0"/>
                    </a:p>
                  </a:txBody>
                  <a:tcPr anchor="ctr"/>
                </a:tc>
                <a:tc>
                  <a:txBody>
                    <a:bodyPr/>
                    <a:lstStyle/>
                    <a:p>
                      <a:pPr algn="ctr" rtl="1"/>
                      <a:r>
                        <a:rPr lang="ar" dirty="0"/>
                        <a:t>31</a:t>
                      </a:r>
                      <a:endParaRPr lang="en-GB" dirty="0"/>
                    </a:p>
                  </a:txBody>
                  <a:tcPr anchor="ctr"/>
                </a:tc>
                <a:tc>
                  <a:txBody>
                    <a:bodyPr/>
                    <a:lstStyle/>
                    <a:p>
                      <a:pPr algn="ctr" rtl="1"/>
                      <a:r>
                        <a:rPr lang="ar" dirty="0"/>
                        <a:t>30</a:t>
                      </a:r>
                      <a:endParaRPr lang="en-GB" dirty="0"/>
                    </a:p>
                  </a:txBody>
                  <a:tcPr anchor="ctr"/>
                </a:tc>
                <a:tc>
                  <a:txBody>
                    <a:bodyPr/>
                    <a:lstStyle/>
                    <a:p>
                      <a:pPr algn="ctr" rtl="1"/>
                      <a:r>
                        <a:rPr lang="ar" dirty="0"/>
                        <a:t>34</a:t>
                      </a:r>
                      <a:endParaRPr lang="en-GB" dirty="0"/>
                    </a:p>
                  </a:txBody>
                  <a:tcPr anchor="ctr"/>
                </a:tc>
                <a:tc>
                  <a:txBody>
                    <a:bodyPr/>
                    <a:lstStyle/>
                    <a:p>
                      <a:pPr algn="ctr" rtl="1"/>
                      <a:r>
                        <a:rPr lang="ar" dirty="0"/>
                        <a:t>35</a:t>
                      </a:r>
                      <a:endParaRPr lang="en-GB" dirty="0"/>
                    </a:p>
                  </a:txBody>
                  <a:tcPr anchor="ctr"/>
                </a:tc>
                <a:extLst>
                  <a:ext uri="{0D108BD9-81ED-4DB2-BD59-A6C34878D82A}">
                    <a16:rowId xmlns:a16="http://schemas.microsoft.com/office/drawing/2014/main" val="1177847487"/>
                  </a:ext>
                </a:extLst>
              </a:tr>
            </a:tbl>
          </a:graphicData>
        </a:graphic>
      </p:graphicFrame>
      <p:sp>
        <p:nvSpPr>
          <p:cNvPr id="6" name="Rectangle 5">
            <a:extLst>
              <a:ext uri="{FF2B5EF4-FFF2-40B4-BE49-F238E27FC236}">
                <a16:creationId xmlns:a16="http://schemas.microsoft.com/office/drawing/2014/main" id="{C316CB9A-DB8B-4775-8B35-E7E1B3544617}"/>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9382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3</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199" y="826002"/>
            <a:ext cx="7147367" cy="54195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JO" sz="2400" b="1" u="sng" dirty="0">
                <a:latin typeface="Calibri" panose="020F0502020204030204" pitchFamily="34" charset="0"/>
                <a:cs typeface="Calibri" panose="020F0502020204030204" pitchFamily="34" charset="0"/>
              </a:rPr>
              <a:t>نبذة</a:t>
            </a:r>
            <a:r>
              <a:rPr lang="ar" sz="2400" b="1" u="sng" dirty="0">
                <a:latin typeface="Calibri" panose="020F0502020204030204" pitchFamily="34" charset="0"/>
                <a:cs typeface="Calibri" panose="020F0502020204030204" pitchFamily="34" charset="0"/>
              </a:rPr>
              <a:t> - تلوث الهواء</a:t>
            </a:r>
            <a:r>
              <a:rPr lang="ar" sz="2400" b="1" dirty="0">
                <a:latin typeface="Calibri" panose="020F0502020204030204" pitchFamily="34" charset="0"/>
                <a:cs typeface="Calibri" panose="020F0502020204030204" pitchFamily="34" charset="0"/>
              </a:rPr>
              <a:t> </a:t>
            </a:r>
          </a:p>
          <a:p>
            <a:pPr marL="0" indent="0" algn="ctr" rtl="1">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lgn="ctr" rtl="1">
              <a:buFont typeface="Arial" panose="020B0604020202020204" pitchFamily="34" charset="0"/>
              <a:buNone/>
            </a:pPr>
            <a:endParaRPr lang="it-IT" sz="1000" dirty="0"/>
          </a:p>
        </p:txBody>
      </p:sp>
      <p:pic>
        <p:nvPicPr>
          <p:cNvPr id="2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p:nvSpPr>
        <p:spPr>
          <a:xfrm>
            <a:off x="943336" y="1320800"/>
            <a:ext cx="5121797" cy="369332"/>
          </a:xfrm>
          <a:prstGeom prst="rect">
            <a:avLst/>
          </a:prstGeom>
        </p:spPr>
        <p:txBody>
          <a:bodyPr wrap="square">
            <a:spAutoFit/>
          </a:bodyPr>
          <a:lstStyle/>
          <a:p>
            <a:pPr algn="ctr" rtl="1"/>
            <a:r>
              <a:rPr lang="ar" dirty="0">
                <a:latin typeface="Open Sans"/>
              </a:rPr>
              <a:t>يعد تلوث الهواء من أكبر المخاطر البيئية على الصحة.</a:t>
            </a:r>
            <a:endParaRPr lang="en-US" i="0" dirty="0">
              <a:effectLst/>
              <a:latin typeface="Open Sans"/>
            </a:endParaRPr>
          </a:p>
        </p:txBody>
      </p:sp>
      <p:pic>
        <p:nvPicPr>
          <p:cNvPr id="23" name="Picture 22"/>
          <p:cNvPicPr>
            <a:picLocks noChangeAspect="1"/>
          </p:cNvPicPr>
          <p:nvPr/>
        </p:nvPicPr>
        <p:blipFill>
          <a:blip r:embed="rId4"/>
          <a:stretch>
            <a:fillRect/>
          </a:stretch>
        </p:blipFill>
        <p:spPr>
          <a:xfrm>
            <a:off x="1736143" y="2477594"/>
            <a:ext cx="4589478" cy="3482175"/>
          </a:xfrm>
          <a:prstGeom prst="rect">
            <a:avLst/>
          </a:prstGeom>
        </p:spPr>
      </p:pic>
      <p:sp>
        <p:nvSpPr>
          <p:cNvPr id="24" name="Rectangle 23"/>
          <p:cNvSpPr/>
          <p:nvPr/>
        </p:nvSpPr>
        <p:spPr>
          <a:xfrm>
            <a:off x="6420052" y="5405771"/>
            <a:ext cx="2723948" cy="553998"/>
          </a:xfrm>
          <a:prstGeom prst="rect">
            <a:avLst/>
          </a:prstGeom>
        </p:spPr>
        <p:txBody>
          <a:bodyPr wrap="square">
            <a:spAutoFit/>
          </a:bodyPr>
          <a:lstStyle/>
          <a:p>
            <a:pPr algn="r" rtl="1"/>
            <a:r>
              <a:rPr lang="ar" sz="1000" i="1" dirty="0">
                <a:solidFill>
                  <a:srgbClr val="58585A"/>
                </a:solidFill>
              </a:rPr>
              <a:t>المصدر: </a:t>
            </a:r>
            <a:r>
              <a:rPr lang="ar" sz="1000" dirty="0">
                <a:solidFill>
                  <a:srgbClr val="58585A"/>
                </a:solidFill>
              </a:rPr>
              <a:t>منظمة الصحة العالمية ، "الصحة العامة والبيئة (PHE): معدل DALYs لتلوث الهواء المحيط الذي يُعزى إلى تلوث الهواء المحيط" ، 2012</a:t>
            </a:r>
            <a:endParaRPr lang="el-GR" sz="1000" dirty="0"/>
          </a:p>
        </p:txBody>
      </p:sp>
      <p:sp>
        <p:nvSpPr>
          <p:cNvPr id="25" name="Rectangle 24"/>
          <p:cNvSpPr/>
          <p:nvPr/>
        </p:nvSpPr>
        <p:spPr>
          <a:xfrm>
            <a:off x="692960" y="1772159"/>
            <a:ext cx="6332874" cy="369332"/>
          </a:xfrm>
          <a:prstGeom prst="rect">
            <a:avLst/>
          </a:prstGeom>
        </p:spPr>
        <p:txBody>
          <a:bodyPr wrap="square">
            <a:spAutoFit/>
          </a:bodyPr>
          <a:lstStyle/>
          <a:p>
            <a:pPr algn="ctr" rtl="1"/>
            <a:r>
              <a:rPr lang="ar-JO" dirty="0"/>
              <a:t>ال</a:t>
            </a:r>
            <a:r>
              <a:rPr lang="ar" dirty="0"/>
              <a:t>سنوات الض</a:t>
            </a:r>
            <a:r>
              <a:rPr lang="ar-JO" dirty="0"/>
              <a:t>ائعة</a:t>
            </a:r>
            <a:r>
              <a:rPr lang="ar" dirty="0"/>
              <a:t> من الحياة الصحية من تلوث الهواء المحيط لكل مائة نسمة</a:t>
            </a:r>
            <a:endParaRPr lang="el-GR" dirty="0"/>
          </a:p>
        </p:txBody>
      </p:sp>
      <p:sp>
        <p:nvSpPr>
          <p:cNvPr id="10" name="Rectangle 9">
            <a:extLst>
              <a:ext uri="{FF2B5EF4-FFF2-40B4-BE49-F238E27FC236}">
                <a16:creationId xmlns:a16="http://schemas.microsoft.com/office/drawing/2014/main" id="{FD05EE27-1C47-402F-B79E-647B127A2992}"/>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3095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4</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2369916" y="806004"/>
            <a:ext cx="4404167"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JO" sz="2400" b="1" u="sng" dirty="0">
                <a:cs typeface="Calibri" panose="020F0502020204030204" pitchFamily="34" charset="0"/>
              </a:rPr>
              <a:t>نبذة </a:t>
            </a:r>
            <a:r>
              <a:rPr lang="ar" sz="2400" b="1" u="sng" dirty="0">
                <a:cs typeface="Calibri" panose="020F0502020204030204" pitchFamily="34" charset="0"/>
              </a:rPr>
              <a:t> - </a:t>
            </a:r>
            <a:r>
              <a:rPr lang="ar" sz="2400" b="1" u="sng" dirty="0"/>
              <a:t>تلوث الهواء في المناطق الحضرية</a:t>
            </a:r>
            <a:endParaRPr lang="en-US" sz="2400" b="1" u="sng" dirty="0">
              <a:cs typeface="Calibri" panose="020F0502020204030204" pitchFamily="34" charset="0"/>
            </a:endParaRP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2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552892" y="1447582"/>
            <a:ext cx="8222273" cy="1015663"/>
          </a:xfrm>
          <a:prstGeom prst="rect">
            <a:avLst/>
          </a:prstGeom>
        </p:spPr>
        <p:txBody>
          <a:bodyPr wrap="square">
            <a:spAutoFit/>
          </a:bodyPr>
          <a:lstStyle/>
          <a:p>
            <a:pPr algn="r" rtl="1"/>
            <a:r>
              <a:rPr lang="ar-JO" sz="2000" dirty="0"/>
              <a:t>مستوى تلوث الهواء في </a:t>
            </a:r>
            <a:r>
              <a:rPr lang="ar" sz="2000" dirty="0"/>
              <a:t>مدن الشرق الأوسط وشمال إفريقيا في المرتبة الثانية بعد تلك الموجودة في جنوب آسيا. يتنفس المقيم في المناطق الحضرية في المتوسط هواءًا يتجاوز بأكثر من 10 أضعاف مستوى الملوثات التي تعتبر آمنة</a:t>
            </a:r>
            <a:endParaRPr lang="el-GR" sz="2000" dirty="0"/>
          </a:p>
        </p:txBody>
      </p:sp>
      <p:sp>
        <p:nvSpPr>
          <p:cNvPr id="9" name="Rectangle 8"/>
          <p:cNvSpPr/>
          <p:nvPr/>
        </p:nvSpPr>
        <p:spPr>
          <a:xfrm>
            <a:off x="1871330" y="5637406"/>
            <a:ext cx="7272670" cy="400110"/>
          </a:xfrm>
          <a:prstGeom prst="rect">
            <a:avLst/>
          </a:prstGeom>
        </p:spPr>
        <p:txBody>
          <a:bodyPr wrap="square">
            <a:spAutoFit/>
          </a:bodyPr>
          <a:lstStyle/>
          <a:p>
            <a:pPr algn="r" rtl="1"/>
            <a:r>
              <a:rPr lang="ar" sz="1000" dirty="0"/>
              <a:t>المصدر مجموعة البنك الدولي. معرف </a:t>
            </a:r>
            <a:r>
              <a:rPr lang="ar" sz="1000" dirty="0" err="1"/>
              <a:t>D </a:t>
            </a:r>
            <a:r>
              <a:rPr lang="ar" sz="1000" dirty="0"/>
              <a:t>LE _ </a:t>
            </a:r>
            <a:r>
              <a:rPr lang="ar" sz="1000" dirty="0" err="1"/>
              <a:t>ه</a:t>
            </a:r>
            <a:r>
              <a:rPr lang="ar" sz="1000" dirty="0"/>
              <a:t> AST A ND N ORTH A FRIC A تقرير عن التنمية. السماء الزرقاء والبحر الأزرق - تلوث الهواء والمواد البلاستيكية البحرية وتآكل السواحل في الشرق الأوسط وشمال إفريقيا</a:t>
            </a:r>
            <a:endParaRPr lang="el-GR" sz="1000" dirty="0"/>
          </a:p>
        </p:txBody>
      </p:sp>
      <p:pic>
        <p:nvPicPr>
          <p:cNvPr id="11" name="Picture 10">
            <a:extLst>
              <a:ext uri="{FF2B5EF4-FFF2-40B4-BE49-F238E27FC236}">
                <a16:creationId xmlns:a16="http://schemas.microsoft.com/office/drawing/2014/main" id="{59DBB4E2-F9D4-4A41-9BB2-22FA6596A299}"/>
              </a:ext>
            </a:extLst>
          </p:cNvPr>
          <p:cNvPicPr/>
          <p:nvPr/>
        </p:nvPicPr>
        <p:blipFill rotWithShape="1">
          <a:blip r:embed="rId4">
            <a:extLst>
              <a:ext uri="{28A0092B-C50C-407E-A947-70E740481C1C}">
                <a14:useLocalDpi xmlns:a14="http://schemas.microsoft.com/office/drawing/2010/main" val="0"/>
              </a:ext>
            </a:extLst>
          </a:blip>
          <a:srcRect l="12565" t="15058" r="13709" b="58292"/>
          <a:stretch/>
        </p:blipFill>
        <p:spPr bwMode="auto">
          <a:xfrm>
            <a:off x="846667" y="2463244"/>
            <a:ext cx="7157155" cy="2947173"/>
          </a:xfrm>
          <a:prstGeom prst="rect">
            <a:avLst/>
          </a:prstGeom>
          <a:noFill/>
          <a:ln>
            <a:noFill/>
          </a:ln>
          <a:extLst>
            <a:ext uri="{53640926-AAD7-44D8-BBD7-CCE9431645EC}">
              <a14:shadowObscured xmlns:a14="http://schemas.microsoft.com/office/drawing/2010/main"/>
            </a:ext>
          </a:extLst>
        </p:spPr>
      </p:pic>
      <p:sp>
        <p:nvSpPr>
          <p:cNvPr id="12" name="Rectangle 11">
            <a:extLst>
              <a:ext uri="{FF2B5EF4-FFF2-40B4-BE49-F238E27FC236}">
                <a16:creationId xmlns:a16="http://schemas.microsoft.com/office/drawing/2014/main" id="{E058B425-4B39-4169-AB16-78F7093096BD}"/>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474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5</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sz="2400" b="1" u="sng" dirty="0">
                <a:latin typeface="Calibri" panose="020F0502020204030204" pitchFamily="34" charset="0"/>
                <a:cs typeface="Calibri" panose="020F0502020204030204" pitchFamily="34" charset="0"/>
              </a:rPr>
              <a:t>معلومات أساسية </a:t>
            </a:r>
            <a:r>
              <a:rPr lang="ar" sz="2400" b="1" dirty="0">
                <a:cs typeface="Calibri" panose="020F0502020204030204" pitchFamily="34" charset="0"/>
              </a:rPr>
              <a:t>- </a:t>
            </a:r>
            <a:r>
              <a:rPr lang="ar" sz="2400" b="1" dirty="0"/>
              <a:t>مصادر ملوثات الهواء في الاتحاد الأوروبي</a:t>
            </a:r>
            <a:r>
              <a:rPr lang="ar" sz="2400" b="1" dirty="0">
                <a:cs typeface="Calibri" panose="020F0502020204030204" pitchFamily="34" charset="0"/>
              </a:rPr>
              <a:t> </a:t>
            </a: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2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23"/>
          <p:cNvSpPr/>
          <p:nvPr/>
        </p:nvSpPr>
        <p:spPr>
          <a:xfrm>
            <a:off x="1906480" y="4744506"/>
            <a:ext cx="5331040" cy="246221"/>
          </a:xfrm>
          <a:prstGeom prst="rect">
            <a:avLst/>
          </a:prstGeom>
        </p:spPr>
        <p:txBody>
          <a:bodyPr wrap="square">
            <a:spAutoFit/>
          </a:bodyPr>
          <a:lstStyle/>
          <a:p>
            <a:r>
              <a:rPr lang="ar" sz="1000" i="1" dirty="0">
                <a:solidFill>
                  <a:srgbClr val="58585A"/>
                </a:solidFill>
              </a:rPr>
              <a:t>المصدر: </a:t>
            </a:r>
            <a:r>
              <a:rPr lang="ar" sz="1000" dirty="0">
                <a:solidFill>
                  <a:srgbClr val="58585A"/>
                </a:solidFill>
              </a:rPr>
              <a:t>EEA ، "جودة الهواء في أوروبا - تقرير 2017" ، 2017 ، ص. 22</a:t>
            </a:r>
            <a:endParaRPr lang="el-GR" sz="1000" dirty="0"/>
          </a:p>
        </p:txBody>
      </p:sp>
      <p:pic>
        <p:nvPicPr>
          <p:cNvPr id="9" name="Picture 8">
            <a:extLst>
              <a:ext uri="{FF2B5EF4-FFF2-40B4-BE49-F238E27FC236}">
                <a16:creationId xmlns:a16="http://schemas.microsoft.com/office/drawing/2014/main" id="{4E5D0FCA-F427-455F-A748-9FAEDF442DF6}"/>
              </a:ext>
            </a:extLst>
          </p:cNvPr>
          <p:cNvPicPr/>
          <p:nvPr/>
        </p:nvPicPr>
        <p:blipFill rotWithShape="1">
          <a:blip r:embed="rId4">
            <a:extLst>
              <a:ext uri="{28A0092B-C50C-407E-A947-70E740481C1C}">
                <a14:useLocalDpi xmlns:a14="http://schemas.microsoft.com/office/drawing/2010/main" val="0"/>
              </a:ext>
            </a:extLst>
          </a:blip>
          <a:srcRect l="23079" t="46166" r="13709" b="26094"/>
          <a:stretch/>
        </p:blipFill>
        <p:spPr bwMode="auto">
          <a:xfrm>
            <a:off x="1119290" y="1749778"/>
            <a:ext cx="5331040" cy="2746022"/>
          </a:xfrm>
          <a:prstGeom prst="rect">
            <a:avLst/>
          </a:prstGeom>
          <a:noFill/>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6E76D5E3-8379-435D-8319-F403F8A66160}"/>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4990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6</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7651630" cy="93847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sz="2400" b="1" u="sng" dirty="0">
                <a:cs typeface="Calibri" panose="020F0502020204030204" pitchFamily="34" charset="0"/>
              </a:rPr>
              <a:t>معلومات أساسية - </a:t>
            </a:r>
            <a:r>
              <a:rPr lang="ar" sz="2400" b="1" u="sng" dirty="0"/>
              <a:t>مصادر ملوثات الهواء في الشرق الأوسط وشمال إفريقيا</a:t>
            </a:r>
            <a:r>
              <a:rPr lang="ar" sz="2400" b="1" u="sng" dirty="0">
                <a:cs typeface="Calibri" panose="020F0502020204030204" pitchFamily="34" charset="0"/>
              </a:rPr>
              <a:t> </a:t>
            </a:r>
          </a:p>
          <a:p>
            <a:pPr marL="0" indent="0" algn="ctr">
              <a:buFont typeface="Arial" panose="020B0604020202020204" pitchFamily="34" charset="0"/>
              <a:buNone/>
            </a:pPr>
            <a:endParaRPr lang="en-US" sz="3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2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457199" y="1932124"/>
            <a:ext cx="7903029" cy="3477875"/>
          </a:xfrm>
          <a:prstGeom prst="rect">
            <a:avLst/>
          </a:prstGeom>
        </p:spPr>
        <p:txBody>
          <a:bodyPr wrap="square">
            <a:spAutoFit/>
          </a:bodyPr>
          <a:lstStyle/>
          <a:p>
            <a:pPr algn="r" rtl="1"/>
            <a:r>
              <a:rPr lang="ar" sz="2000" dirty="0"/>
              <a:t>تتأثر جودة الهواء في المنطقة بالعواصف الترابية التي تسببها بشكل طبيعي والعواصف الترابية المرتبطة بالغبار الجيولوجي والملح الناتج عن الرياح من المناظر الطبيعية القاحلة وشبه القاحلة .</a:t>
            </a:r>
          </a:p>
          <a:p>
            <a:pPr algn="r" rtl="1"/>
            <a:endParaRPr lang="en-US" sz="2000" dirty="0"/>
          </a:p>
          <a:p>
            <a:pPr algn="r" rtl="1"/>
            <a:r>
              <a:rPr lang="ar" sz="2000" dirty="0"/>
              <a:t>الإقليمية أنه بالنسبة لسكان الشرق الأوسط وشمال إفريقيا ، فإن أكبر المساهمين في تلوث الهواء المحيط هم</a:t>
            </a:r>
          </a:p>
          <a:p>
            <a:pPr marL="342900" indent="-342900" algn="r" rtl="1">
              <a:buAutoNum type="alphaLcParenBoth"/>
            </a:pPr>
            <a:r>
              <a:rPr lang="ar" sz="2000" dirty="0"/>
              <a:t>المركبات على الطرق الوعرة</a:t>
            </a:r>
          </a:p>
          <a:p>
            <a:pPr marL="342900" indent="-342900" algn="r" rtl="1">
              <a:buAutoNum type="alphaLcParenBoth"/>
            </a:pPr>
            <a:r>
              <a:rPr lang="ar" sz="2000" dirty="0"/>
              <a:t>النفايات البلدية و</a:t>
            </a:r>
          </a:p>
          <a:p>
            <a:pPr marL="342900" indent="-342900" algn="r" rtl="1">
              <a:buAutoNum type="alphaLcParenBoth"/>
            </a:pPr>
            <a:r>
              <a:rPr lang="ar" sz="2000" dirty="0"/>
              <a:t>العمليات الصناعية .</a:t>
            </a:r>
            <a:endParaRPr lang="en-US" sz="2000" dirty="0"/>
          </a:p>
          <a:p>
            <a:pPr marL="342900" indent="-342900" algn="r" rtl="1">
              <a:buAutoNum type="alphaLcParenBoth"/>
            </a:pPr>
            <a:endParaRPr lang="en-US" sz="2000" dirty="0"/>
          </a:p>
          <a:p>
            <a:pPr algn="r" rtl="1"/>
            <a:r>
              <a:rPr lang="ar" sz="2000" dirty="0"/>
              <a:t>بالإضافة إلى ذلك ، يعد حرق النفايات الزراعية مصدرًا رئيسيًا ( خاصة في شمال إفريقيا) وكذلك انبعاثات محطات الطاقة (خاصة في الشرق الأوسط )</a:t>
            </a:r>
            <a:endParaRPr lang="el-GR" sz="2000" dirty="0"/>
          </a:p>
        </p:txBody>
      </p:sp>
      <p:sp>
        <p:nvSpPr>
          <p:cNvPr id="7" name="Rectangle 6">
            <a:extLst>
              <a:ext uri="{FF2B5EF4-FFF2-40B4-BE49-F238E27FC236}">
                <a16:creationId xmlns:a16="http://schemas.microsoft.com/office/drawing/2014/main" id="{C7013BF4-5C56-47CE-8A68-AE99110E8760}"/>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1142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7</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3830019" y="862594"/>
            <a:ext cx="1913467"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JO" sz="2400" b="1" u="sng" dirty="0">
                <a:latin typeface="Calibri" panose="020F0502020204030204" pitchFamily="34" charset="0"/>
                <a:cs typeface="Calibri" panose="020F0502020204030204" pitchFamily="34" charset="0"/>
              </a:rPr>
              <a:t>نبذة</a:t>
            </a:r>
            <a:r>
              <a:rPr lang="ar" sz="2400" b="1" dirty="0">
                <a:latin typeface="Calibri" panose="020F0502020204030204" pitchFamily="34" charset="0"/>
                <a:cs typeface="Calibri" panose="020F0502020204030204" pitchFamily="34" charset="0"/>
              </a:rPr>
              <a:t> </a:t>
            </a:r>
          </a:p>
          <a:p>
            <a:pPr marL="0" indent="0" algn="ctr" rtl="1">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lgn="ctr" rtl="1">
              <a:buFont typeface="Arial" panose="020B0604020202020204" pitchFamily="34" charset="0"/>
              <a:buNone/>
            </a:pPr>
            <a:endParaRPr lang="it-IT" sz="1000" dirty="0"/>
          </a:p>
        </p:txBody>
      </p:sp>
      <p:pic>
        <p:nvPicPr>
          <p:cNvPr id="2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61991" y="1512821"/>
            <a:ext cx="8574278" cy="760849"/>
          </a:xfrm>
          <a:prstGeom prst="rect">
            <a:avLst/>
          </a:prstGeom>
        </p:spPr>
        <p:txBody>
          <a:bodyPr wrap="square">
            <a:spAutoFit/>
          </a:bodyPr>
          <a:lstStyle/>
          <a:p>
            <a:pPr algn="r" rtl="1">
              <a:lnSpc>
                <a:spcPct val="80000"/>
              </a:lnSpc>
            </a:pPr>
            <a:r>
              <a:rPr lang="ar" dirty="0"/>
              <a:t>تتكون الجسيمات (PM) من خليط معقد من الجسيمات الصلبة والسائلة من المواد العضوية وغير العضوية العالقة في الهواء ، والكبريتات ، والنترات ، والأمونيا ، وكلوريد الصوديوم ، والكربون الأسود ، والغبار المعدني ، والماء . الجسيمات الدقيقة تؤثر على الناس أكثر من أي ملوث آخر.</a:t>
            </a:r>
            <a:endParaRPr lang="en-US" sz="1050" dirty="0"/>
          </a:p>
        </p:txBody>
      </p:sp>
      <p:sp>
        <p:nvSpPr>
          <p:cNvPr id="10" name="Rectangle 9"/>
          <p:cNvSpPr/>
          <p:nvPr/>
        </p:nvSpPr>
        <p:spPr>
          <a:xfrm>
            <a:off x="4264269" y="2386587"/>
            <a:ext cx="4572000" cy="2492990"/>
          </a:xfrm>
          <a:prstGeom prst="rect">
            <a:avLst/>
          </a:prstGeom>
        </p:spPr>
        <p:txBody>
          <a:bodyPr>
            <a:spAutoFit/>
          </a:bodyPr>
          <a:lstStyle/>
          <a:p>
            <a:pPr algn="r" rtl="1"/>
            <a:r>
              <a:rPr lang="ar" dirty="0"/>
              <a:t>تصنيف PM على أساس حجمها ،</a:t>
            </a:r>
          </a:p>
          <a:p>
            <a:pPr marL="285750" indent="-285750" algn="r" rtl="1">
              <a:buFont typeface="Courier New" panose="02070309020205020404" pitchFamily="49" charset="0"/>
              <a:buChar char="o"/>
            </a:pPr>
            <a:r>
              <a:rPr lang="ar" b="1" dirty="0"/>
              <a:t>الجسيمات الخشنة (PM </a:t>
            </a:r>
            <a:r>
              <a:rPr lang="ar" b="1" baseline="-25000" dirty="0"/>
              <a:t>10 </a:t>
            </a:r>
            <a:r>
              <a:rPr lang="ar" b="1" dirty="0"/>
              <a:t>) ، </a:t>
            </a:r>
            <a:r>
              <a:rPr lang="ar" dirty="0"/>
              <a:t>التي يزيد قطرها عن 2.5 </a:t>
            </a:r>
            <a:r>
              <a:rPr lang="ar" dirty="0" err="1"/>
              <a:t>ميكرومتر </a:t>
            </a:r>
            <a:r>
              <a:rPr lang="ar" dirty="0"/>
              <a:t>وأقل من أو يساوي 10 </a:t>
            </a:r>
            <a:r>
              <a:rPr lang="ar" dirty="0" err="1"/>
              <a:t>ميكرومتر</a:t>
            </a:r>
            <a:r>
              <a:rPr lang="ar" dirty="0"/>
              <a:t> يتم تعريفها أيضًا على أنها " مادة جسيمية </a:t>
            </a:r>
            <a:r>
              <a:rPr lang="ar" dirty="0" err="1"/>
              <a:t>قابلة للتنفس "</a:t>
            </a:r>
            <a:r>
              <a:rPr lang="ar" dirty="0"/>
              <a:t> (يمكن أن تخترق وتستقر في أعماق الرئتين )</a:t>
            </a:r>
          </a:p>
          <a:p>
            <a:pPr marL="285750" indent="-285750" algn="r" rtl="1">
              <a:buFont typeface="Courier New" panose="02070309020205020404" pitchFamily="49" charset="0"/>
              <a:buChar char="o"/>
            </a:pPr>
            <a:endParaRPr lang="en-US" sz="1200" dirty="0"/>
          </a:p>
          <a:p>
            <a:pPr marL="285750" indent="-285750" algn="r" rtl="1">
              <a:buFont typeface="Courier New" panose="02070309020205020404" pitchFamily="49" charset="0"/>
              <a:buChar char="o"/>
            </a:pPr>
            <a:r>
              <a:rPr lang="ar" b="1" dirty="0"/>
              <a:t>الجسيمات الدقيقة (PM </a:t>
            </a:r>
            <a:r>
              <a:rPr lang="ar" b="1" baseline="-25000" dirty="0"/>
              <a:t>2.5 </a:t>
            </a:r>
            <a:r>
              <a:rPr lang="ar" b="1" dirty="0"/>
              <a:t>) ، </a:t>
            </a:r>
            <a:r>
              <a:rPr lang="ar" dirty="0"/>
              <a:t>التي يبلغ قطرها 2.5 ميكرون أو أقل ( يمكن أن تخترق حاجز الرئة وتدخل إلى نظام الدم)</a:t>
            </a:r>
            <a:r>
              <a:rPr lang="ar" b="1" dirty="0"/>
              <a:t> </a:t>
            </a:r>
            <a:endParaRPr lang="en-US" dirty="0"/>
          </a:p>
        </p:txBody>
      </p:sp>
      <p:sp>
        <p:nvSpPr>
          <p:cNvPr id="13" name="Rectangle 12"/>
          <p:cNvSpPr/>
          <p:nvPr/>
        </p:nvSpPr>
        <p:spPr>
          <a:xfrm>
            <a:off x="355280" y="5395194"/>
            <a:ext cx="8743695" cy="646331"/>
          </a:xfrm>
          <a:prstGeom prst="rect">
            <a:avLst/>
          </a:prstGeom>
        </p:spPr>
        <p:txBody>
          <a:bodyPr wrap="square">
            <a:spAutoFit/>
          </a:bodyPr>
          <a:lstStyle/>
          <a:p>
            <a:pPr algn="r" rtl="1"/>
            <a:r>
              <a:rPr lang="ar" b="1" dirty="0"/>
              <a:t>عادة ما يتم الإبلاغ عن قياسات جودة الهواء من حيث متوسط التركيزات اليومية أو السنوية لجسيمات PM10 لكل متر مكعب من حجم الهواء</a:t>
            </a:r>
            <a:endParaRPr lang="el-GR" b="1" dirty="0"/>
          </a:p>
        </p:txBody>
      </p:sp>
      <p:sp>
        <p:nvSpPr>
          <p:cNvPr id="11" name="Rectangle 10"/>
          <p:cNvSpPr/>
          <p:nvPr/>
        </p:nvSpPr>
        <p:spPr>
          <a:xfrm>
            <a:off x="4786753" y="4992494"/>
            <a:ext cx="3959673" cy="400110"/>
          </a:xfrm>
          <a:prstGeom prst="rect">
            <a:avLst/>
          </a:prstGeom>
        </p:spPr>
        <p:txBody>
          <a:bodyPr wrap="square">
            <a:spAutoFit/>
          </a:bodyPr>
          <a:lstStyle/>
          <a:p>
            <a:pPr algn="r" rtl="1"/>
            <a:r>
              <a:rPr lang="ar" sz="1000" dirty="0"/>
              <a:t>المصدر : ديوان المحاسبة الأوروبي - تقرير خاص تلوث الهواء : صحتنا لا تزال غير محمية بشكل كاف (23/2018 )</a:t>
            </a:r>
            <a:endParaRPr lang="en-GB" sz="1000" dirty="0"/>
          </a:p>
        </p:txBody>
      </p:sp>
      <p:pic>
        <p:nvPicPr>
          <p:cNvPr id="12" name="Picture 11">
            <a:extLst>
              <a:ext uri="{FF2B5EF4-FFF2-40B4-BE49-F238E27FC236}">
                <a16:creationId xmlns:a16="http://schemas.microsoft.com/office/drawing/2014/main" id="{76F8A1EB-1268-4FED-B6B4-1DBC9237C608}"/>
              </a:ext>
            </a:extLst>
          </p:cNvPr>
          <p:cNvPicPr/>
          <p:nvPr/>
        </p:nvPicPr>
        <p:blipFill rotWithShape="1">
          <a:blip r:embed="rId4">
            <a:extLst>
              <a:ext uri="{28A0092B-C50C-407E-A947-70E740481C1C}">
                <a14:useLocalDpi xmlns:a14="http://schemas.microsoft.com/office/drawing/2010/main" val="0"/>
              </a:ext>
            </a:extLst>
          </a:blip>
          <a:srcRect l="18206" t="10501" r="19735" b="59679"/>
          <a:stretch/>
        </p:blipFill>
        <p:spPr bwMode="auto">
          <a:xfrm>
            <a:off x="355279" y="2386587"/>
            <a:ext cx="3908989" cy="2419644"/>
          </a:xfrm>
          <a:prstGeom prst="rect">
            <a:avLst/>
          </a:prstGeom>
          <a:noFill/>
          <a:ln>
            <a:noFill/>
          </a:ln>
          <a:extLst>
            <a:ext uri="{53640926-AAD7-44D8-BBD7-CCE9431645EC}">
              <a14:shadowObscured xmlns:a14="http://schemas.microsoft.com/office/drawing/2010/main"/>
            </a:ext>
          </a:extLst>
        </p:spPr>
      </p:pic>
      <p:sp>
        <p:nvSpPr>
          <p:cNvPr id="14" name="Rectangle 13">
            <a:extLst>
              <a:ext uri="{FF2B5EF4-FFF2-40B4-BE49-F238E27FC236}">
                <a16:creationId xmlns:a16="http://schemas.microsoft.com/office/drawing/2014/main" id="{30CA6BB4-7496-4E7A-94A7-1E451564055F}"/>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3994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 sz="2800" dirty="0">
                <a:solidFill>
                  <a:prstClr val="black">
                    <a:lumMod val="50000"/>
                    <a:lumOff val="50000"/>
                  </a:prstClr>
                </a:solidFill>
              </a:rPr>
              <a:t>-</a:t>
            </a:r>
            <a:r>
              <a:rPr lang="ar-JO" sz="2800" dirty="0">
                <a:solidFill>
                  <a:prstClr val="black">
                    <a:lumMod val="50000"/>
                    <a:lumOff val="50000"/>
                  </a:prstClr>
                </a:solidFill>
              </a:rPr>
              <a:t>هـ .1 .2-</a:t>
            </a:r>
            <a:r>
              <a:rPr lang="ar" sz="2800" dirty="0">
                <a:solidFill>
                  <a:prstClr val="black">
                    <a:lumMod val="50000"/>
                    <a:lumOff val="50000"/>
                  </a:prstClr>
                </a:solidFill>
              </a:rPr>
              <a:t> تركيز ال</a:t>
            </a:r>
            <a:r>
              <a:rPr lang="ar-JO" sz="2800" dirty="0">
                <a:solidFill>
                  <a:prstClr val="black">
                    <a:lumMod val="50000"/>
                    <a:lumOff val="50000"/>
                  </a:prstClr>
                </a:solidFill>
              </a:rPr>
              <a:t>جسيمات الدقيقة</a:t>
            </a:r>
            <a:r>
              <a:rPr lang="ar" sz="2800" dirty="0">
                <a:solidFill>
                  <a:prstClr val="black">
                    <a:lumMod val="50000"/>
                    <a:lumOff val="50000"/>
                  </a:prstClr>
                </a:solidFill>
              </a:rPr>
              <a:t> (PM10)</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t>8</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3460045" y="826792"/>
            <a:ext cx="2816578"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JO" sz="2400" b="1" u="sng" dirty="0">
                <a:latin typeface="Calibri" panose="020F0502020204030204" pitchFamily="34" charset="0"/>
                <a:cs typeface="Calibri" panose="020F0502020204030204" pitchFamily="34" charset="0"/>
              </a:rPr>
              <a:t>نبذة</a:t>
            </a:r>
            <a:r>
              <a:rPr lang="ar" sz="2400" b="1" dirty="0">
                <a:latin typeface="Calibri" panose="020F0502020204030204" pitchFamily="34" charset="0"/>
                <a:cs typeface="Calibri" panose="020F0502020204030204" pitchFamily="34" charset="0"/>
              </a:rPr>
              <a:t> </a:t>
            </a:r>
          </a:p>
          <a:p>
            <a:pPr marL="0" indent="0" algn="ctr" rtl="1">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lgn="ctr" rtl="1">
              <a:buFont typeface="Arial" panose="020B0604020202020204" pitchFamily="34" charset="0"/>
              <a:buNone/>
            </a:pPr>
            <a:endParaRPr lang="it-IT" sz="1000" dirty="0"/>
          </a:p>
        </p:txBody>
      </p:sp>
      <p:pic>
        <p:nvPicPr>
          <p:cNvPr id="2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23"/>
          <p:cNvSpPr/>
          <p:nvPr/>
        </p:nvSpPr>
        <p:spPr>
          <a:xfrm>
            <a:off x="1716526" y="5510909"/>
            <a:ext cx="5401952" cy="400110"/>
          </a:xfrm>
          <a:prstGeom prst="rect">
            <a:avLst/>
          </a:prstGeom>
        </p:spPr>
        <p:txBody>
          <a:bodyPr wrap="square">
            <a:spAutoFit/>
          </a:bodyPr>
          <a:lstStyle/>
          <a:p>
            <a:pPr algn="r" rtl="1"/>
            <a:r>
              <a:rPr lang="ar" sz="1000" i="1" dirty="0">
                <a:solidFill>
                  <a:srgbClr val="58585A"/>
                </a:solidFill>
              </a:rPr>
              <a:t>المصدر: </a:t>
            </a:r>
            <a:r>
              <a:rPr lang="ar" sz="1000" dirty="0">
                <a:solidFill>
                  <a:srgbClr val="58585A"/>
                </a:solidFill>
              </a:rPr>
              <a:t>https://cdn.who.int/media/docs/default-source/air-pollution-documents/air-quality-and-health/who-air-quality-database-2021_final.pdf؟sfvrsn=2371d57c_5</a:t>
            </a:r>
            <a:endParaRPr lang="el-GR" sz="1000" dirty="0"/>
          </a:p>
        </p:txBody>
      </p:sp>
      <p:pic>
        <p:nvPicPr>
          <p:cNvPr id="6" name="Picture 5"/>
          <p:cNvPicPr>
            <a:picLocks noChangeAspect="1"/>
          </p:cNvPicPr>
          <p:nvPr/>
        </p:nvPicPr>
        <p:blipFill>
          <a:blip r:embed="rId4"/>
          <a:stretch>
            <a:fillRect/>
          </a:stretch>
        </p:blipFill>
        <p:spPr>
          <a:xfrm>
            <a:off x="1721862" y="2398982"/>
            <a:ext cx="5412622" cy="2994417"/>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682732" y="2597774"/>
            <a:ext cx="3469540" cy="369332"/>
          </a:xfrm>
          <a:prstGeom prst="rect">
            <a:avLst/>
          </a:prstGeom>
        </p:spPr>
        <p:txBody>
          <a:bodyPr wrap="none">
            <a:spAutoFit/>
          </a:bodyPr>
          <a:lstStyle/>
          <a:p>
            <a:r>
              <a:rPr lang="ar" dirty="0"/>
              <a:t>PM10 (2010-2019)</a:t>
            </a:r>
            <a:endParaRPr lang="el-GR" dirty="0"/>
          </a:p>
        </p:txBody>
      </p:sp>
      <p:sp>
        <p:nvSpPr>
          <p:cNvPr id="9" name="Rectangle 8"/>
          <p:cNvSpPr/>
          <p:nvPr/>
        </p:nvSpPr>
        <p:spPr>
          <a:xfrm>
            <a:off x="552893" y="1464601"/>
            <a:ext cx="8248206" cy="1015663"/>
          </a:xfrm>
          <a:prstGeom prst="rect">
            <a:avLst/>
          </a:prstGeom>
        </p:spPr>
        <p:txBody>
          <a:bodyPr wrap="square">
            <a:spAutoFit/>
          </a:bodyPr>
          <a:lstStyle/>
          <a:p>
            <a:pPr algn="r" rtl="1"/>
            <a:r>
              <a:rPr lang="ar" sz="2000" dirty="0"/>
              <a:t>تغطية القياسات الأرضية لـ PM2.5 و PM10 غير متجانسة حول العالم. تم العثور على المزيد من القياسات الأرضية بشكل عام في البلدان المرتفعة والمتوسطة الدخل ، في الصين وأوروبا والهند وأمريكا الشمالية</a:t>
            </a:r>
            <a:endParaRPr lang="el-GR" sz="2000" dirty="0"/>
          </a:p>
        </p:txBody>
      </p:sp>
      <p:sp>
        <p:nvSpPr>
          <p:cNvPr id="10" name="Rectangle 9">
            <a:extLst>
              <a:ext uri="{FF2B5EF4-FFF2-40B4-BE49-F238E27FC236}">
                <a16:creationId xmlns:a16="http://schemas.microsoft.com/office/drawing/2014/main" id="{DCAB4900-0C13-4F06-A859-705F66D42964}"/>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6118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3819"/>
            <a:ext cx="2133600" cy="294181"/>
          </a:xfrm>
        </p:spPr>
        <p:txBody>
          <a:bodyPr/>
          <a:lstStyle/>
          <a:p>
            <a:fld id="{243FB592-B9A9-49AA-A86F-4031F7B97808}" type="slidenum">
              <a:rPr lang="en-US" smtClean="0">
                <a:solidFill>
                  <a:schemeClr val="bg1"/>
                </a:solidFill>
              </a:rPr>
              <a:t>9</a:t>
            </a:fld>
            <a:endParaRPr lang="en-US">
              <a:solidFill>
                <a:schemeClr val="bg1"/>
              </a:solidFill>
            </a:endParaRPr>
          </a:p>
        </p:txBody>
      </p:sp>
      <p:sp>
        <p:nvSpPr>
          <p:cNvPr id="27" name="Segnaposto contenuto 2">
            <a:extLst>
              <a:ext uri="{FF2B5EF4-FFF2-40B4-BE49-F238E27FC236}">
                <a16:creationId xmlns:a16="http://schemas.microsoft.com/office/drawing/2014/main" id="{86F2EB93-A63A-4210-B86A-E5FCAD7D8D7F}"/>
              </a:ext>
            </a:extLst>
          </p:cNvPr>
          <p:cNvSpPr txBox="1">
            <a:spLocks/>
          </p:cNvSpPr>
          <p:nvPr/>
        </p:nvSpPr>
        <p:spPr>
          <a:xfrm>
            <a:off x="927066" y="862275"/>
            <a:ext cx="7150134" cy="49955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sz="2400" b="1" u="sng" dirty="0">
                <a:latin typeface="Calibri" panose="020F0502020204030204" pitchFamily="34" charset="0"/>
                <a:cs typeface="Calibri" panose="020F0502020204030204" pitchFamily="34" charset="0"/>
              </a:rPr>
              <a:t>معلومات أساسية - </a:t>
            </a:r>
            <a:r>
              <a:rPr lang="ar" sz="2400" b="1" u="sng" dirty="0"/>
              <a:t>إرشادات جودة الهواء لمنظمة الصحة العالمية</a:t>
            </a:r>
          </a:p>
        </p:txBody>
      </p:sp>
      <p:sp>
        <p:nvSpPr>
          <p:cNvPr id="16" name="Title 3"/>
          <p:cNvSpPr txBox="1">
            <a:spLocks/>
          </p:cNvSpPr>
          <p:nvPr/>
        </p:nvSpPr>
        <p:spPr>
          <a:xfrm>
            <a:off x="0" y="17253"/>
            <a:ext cx="9144000" cy="73183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pPr rtl="1"/>
            <a:r>
              <a:rPr lang="ar" sz="2400" dirty="0">
                <a:solidFill>
                  <a:prstClr val="black">
                    <a:lumMod val="50000"/>
                    <a:lumOff val="50000"/>
                  </a:prstClr>
                </a:solidFill>
              </a:rPr>
              <a:t>-</a:t>
            </a:r>
            <a:r>
              <a:rPr lang="ar-JO" sz="2400" dirty="0">
                <a:solidFill>
                  <a:prstClr val="black">
                    <a:lumMod val="50000"/>
                    <a:lumOff val="50000"/>
                  </a:prstClr>
                </a:solidFill>
              </a:rPr>
              <a:t>هـ .1 .2-</a:t>
            </a:r>
            <a:r>
              <a:rPr lang="ar" sz="2400" dirty="0">
                <a:solidFill>
                  <a:prstClr val="black">
                    <a:lumMod val="50000"/>
                    <a:lumOff val="50000"/>
                  </a:prstClr>
                </a:solidFill>
              </a:rPr>
              <a:t> تركيز ال</a:t>
            </a:r>
            <a:r>
              <a:rPr lang="ar-JO" sz="2400" dirty="0">
                <a:solidFill>
                  <a:prstClr val="black">
                    <a:lumMod val="50000"/>
                    <a:lumOff val="50000"/>
                  </a:prstClr>
                </a:solidFill>
              </a:rPr>
              <a:t>جسيمات الدقيقة</a:t>
            </a:r>
            <a:r>
              <a:rPr lang="ar" sz="2400" dirty="0">
                <a:solidFill>
                  <a:prstClr val="black">
                    <a:lumMod val="50000"/>
                    <a:lumOff val="50000"/>
                  </a:prstClr>
                </a:solidFill>
              </a:rPr>
              <a:t> (PM10)</a:t>
            </a:r>
            <a:endParaRPr lang="el-GR" sz="2400" dirty="0"/>
          </a:p>
        </p:txBody>
      </p:sp>
      <p:pic>
        <p:nvPicPr>
          <p:cNvPr id="6" name="Picture 5"/>
          <p:cNvPicPr>
            <a:picLocks noChangeAspect="1"/>
          </p:cNvPicPr>
          <p:nvPr/>
        </p:nvPicPr>
        <p:blipFill>
          <a:blip r:embed="rId2"/>
          <a:stretch>
            <a:fillRect/>
          </a:stretch>
        </p:blipFill>
        <p:spPr>
          <a:xfrm>
            <a:off x="361878" y="1538901"/>
            <a:ext cx="3871296" cy="1889924"/>
          </a:xfrm>
          <a:prstGeom prst="rect">
            <a:avLst/>
          </a:prstGeom>
        </p:spPr>
      </p:pic>
      <p:sp>
        <p:nvSpPr>
          <p:cNvPr id="7" name="Rectangle 6"/>
          <p:cNvSpPr/>
          <p:nvPr/>
        </p:nvSpPr>
        <p:spPr>
          <a:xfrm>
            <a:off x="3413610" y="4265778"/>
            <a:ext cx="5053246" cy="646331"/>
          </a:xfrm>
          <a:prstGeom prst="rect">
            <a:avLst/>
          </a:prstGeom>
        </p:spPr>
        <p:txBody>
          <a:bodyPr wrap="square">
            <a:spAutoFit/>
          </a:bodyPr>
          <a:lstStyle/>
          <a:p>
            <a:pPr algn="r" rtl="1"/>
            <a:r>
              <a:rPr lang="ar" sz="1200" dirty="0"/>
              <a:t>مستوى AQG: مستوى إرشادات </a:t>
            </a:r>
            <a:endParaRPr lang="en-US" sz="1200" dirty="0"/>
          </a:p>
          <a:p>
            <a:pPr algn="r" rtl="1"/>
            <a:r>
              <a:rPr lang="ar" sz="1200" dirty="0"/>
              <a:t>المؤقتة كخطوات تدريجية في التخفيض التدريجي لـ</a:t>
            </a:r>
          </a:p>
          <a:p>
            <a:pPr algn="r" rtl="1"/>
            <a:r>
              <a:rPr lang="ar" sz="1200" dirty="0"/>
              <a:t>تلوث الهواء ومخصص للاستخدام في المناطق التي يكون فيها التلوث مرتفعًا.</a:t>
            </a:r>
            <a:endParaRPr lang="el-GR" sz="1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743" y="4154753"/>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p:cNvPicPr>
          <p:nvPr/>
        </p:nvPicPr>
        <p:blipFill rotWithShape="1">
          <a:blip r:embed="rId4"/>
          <a:srcRect l="35799" t="29795" r="21345" b="29869"/>
          <a:stretch/>
        </p:blipFill>
        <p:spPr>
          <a:xfrm>
            <a:off x="4310743" y="1538901"/>
            <a:ext cx="3918857" cy="2074690"/>
          </a:xfrm>
          <a:prstGeom prst="rect">
            <a:avLst/>
          </a:prstGeom>
        </p:spPr>
      </p:pic>
      <p:sp>
        <p:nvSpPr>
          <p:cNvPr id="9" name="Rectangle 8"/>
          <p:cNvSpPr/>
          <p:nvPr/>
        </p:nvSpPr>
        <p:spPr>
          <a:xfrm>
            <a:off x="3413610" y="5019080"/>
            <a:ext cx="5307390" cy="246221"/>
          </a:xfrm>
          <a:prstGeom prst="rect">
            <a:avLst/>
          </a:prstGeom>
        </p:spPr>
        <p:txBody>
          <a:bodyPr wrap="square">
            <a:spAutoFit/>
          </a:bodyPr>
          <a:lstStyle/>
          <a:p>
            <a:pPr algn="r" rtl="1"/>
            <a:r>
              <a:rPr lang="ar" sz="1000" dirty="0"/>
              <a:t>المصدر: https : //apps.who.int/iris/bitstream/handle/10665/345329/9789240034228-eng.pdf</a:t>
            </a:r>
          </a:p>
        </p:txBody>
      </p:sp>
      <p:sp>
        <p:nvSpPr>
          <p:cNvPr id="10" name="Rectangle 9">
            <a:extLst>
              <a:ext uri="{FF2B5EF4-FFF2-40B4-BE49-F238E27FC236}">
                <a16:creationId xmlns:a16="http://schemas.microsoft.com/office/drawing/2014/main" id="{ED724088-4A88-4F74-97BF-9D48CAB91F7A}"/>
              </a:ext>
            </a:extLst>
          </p:cNvPr>
          <p:cNvSpPr/>
          <p:nvPr/>
        </p:nvSpPr>
        <p:spPr>
          <a:xfrm>
            <a:off x="2201333" y="6107289"/>
            <a:ext cx="1749778" cy="441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643665"/>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0825F0-4171-4E1E-84A3-452B54240A06}">
  <ds:schemaRefs>
    <ds:schemaRef ds:uri="http://schemas.microsoft.com/office/infopath/2007/PartnerControls"/>
    <ds:schemaRef ds:uri="http://schemas.openxmlformats.org/package/2006/metadata/core-properties"/>
    <ds:schemaRef ds:uri="http://purl.org/dc/dcmitype/"/>
    <ds:schemaRef ds:uri="7703844f-ab03-448f-aed1-f35d29f3bcba"/>
    <ds:schemaRef ds:uri="http://purl.org/dc/elements/1.1/"/>
    <ds:schemaRef ds:uri="http://purl.org/dc/terms/"/>
    <ds:schemaRef ds:uri="http://www.w3.org/XML/1998/namespace"/>
    <ds:schemaRef ds:uri="http://schemas.microsoft.com/office/2006/documentManagement/types"/>
    <ds:schemaRef ds:uri="019ad8dd-0490-40d8-9346-bcbaec298f68"/>
    <ds:schemaRef ds:uri="http://schemas.microsoft.com/office/2006/metadata/properties"/>
  </ds:schemaRefs>
</ds:datastoreItem>
</file>

<file path=customXml/itemProps2.xml><?xml version="1.0" encoding="utf-8"?>
<ds:datastoreItem xmlns:ds="http://schemas.openxmlformats.org/officeDocument/2006/customXml" ds:itemID="{F430D115-42B5-4CA4-B843-78B00AAA5393}">
  <ds:schemaRefs>
    <ds:schemaRef ds:uri="http://schemas.microsoft.com/sharepoint/v3/contenttype/forms"/>
  </ds:schemaRefs>
</ds:datastoreItem>
</file>

<file path=customXml/itemProps3.xml><?xml version="1.0" encoding="utf-8"?>
<ds:datastoreItem xmlns:ds="http://schemas.openxmlformats.org/officeDocument/2006/customXml" ds:itemID="{05E86F0A-0350-4153-A37C-B0D6FE528CAB}"/>
</file>

<file path=docProps/app.xml><?xml version="1.0" encoding="utf-8"?>
<Properties xmlns="http://schemas.openxmlformats.org/officeDocument/2006/extended-properties" xmlns:vt="http://schemas.openxmlformats.org/officeDocument/2006/docPropsVTypes">
  <TotalTime>28765</TotalTime>
  <Words>1435</Words>
  <Application>Microsoft Office PowerPoint</Application>
  <PresentationFormat>On-screen Show (4:3)</PresentationFormat>
  <Paragraphs>177</Paragraphs>
  <Slides>21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Arial Narrow</vt:lpstr>
      <vt:lpstr>Calibri</vt:lpstr>
      <vt:lpstr>Courier New</vt:lpstr>
      <vt:lpstr>Open Sans</vt:lpstr>
      <vt:lpstr>Times New Roman</vt:lpstr>
      <vt:lpstr>Larissa</vt:lpstr>
      <vt:lpstr>PowerPoint Presentation</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PowerPoint Presentation</vt:lpstr>
      <vt:lpstr>PowerPoint Presentation</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lpstr>-هـ .1 .2- تركيز الجسيمات الدقيقة (PM10)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448</cp:revision>
  <dcterms:created xsi:type="dcterms:W3CDTF">2017-01-09T10:20:00Z</dcterms:created>
  <dcterms:modified xsi:type="dcterms:W3CDTF">2023-04-09T07:06:26Z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